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5" d="100"/>
          <a:sy n="65" d="100"/>
        </p:scale>
        <p:origin x="83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1730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1.xml"/><Relationship Id="rId7" Type="http://schemas.openxmlformats.org/officeDocument/2006/relationships/image" Target="../media/image1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gamma.app" TargetMode="External"/><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Text 1"/>
          <p:cNvSpPr/>
          <p:nvPr/>
        </p:nvSpPr>
        <p:spPr>
          <a:xfrm>
            <a:off x="673655" y="962441"/>
            <a:ext cx="7796689" cy="2123480"/>
          </a:xfrm>
          <a:prstGeom prst="rect">
            <a:avLst/>
          </a:prstGeom>
          <a:noFill/>
          <a:ln/>
        </p:spPr>
        <p:txBody>
          <a:bodyPr wrap="square" rtlCol="0" anchor="t"/>
          <a:lstStyle/>
          <a:p>
            <a:pPr marL="0" indent="0">
              <a:lnSpc>
                <a:spcPts val="5574"/>
              </a:lnSpc>
              <a:buNone/>
            </a:pPr>
            <a:r>
              <a:rPr lang="en-US" sz="4459"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DCGAN-powered Pokémon Generator: A Journey into AI-Generated Pokémon Art</a:t>
            </a:r>
            <a:endParaRPr lang="en-US" sz="4459"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6" name="Text 2"/>
          <p:cNvSpPr/>
          <p:nvPr/>
        </p:nvSpPr>
        <p:spPr>
          <a:xfrm>
            <a:off x="673656" y="4144447"/>
            <a:ext cx="7796689" cy="1838563"/>
          </a:xfrm>
          <a:prstGeom prst="rect">
            <a:avLst/>
          </a:prstGeom>
          <a:noFill/>
          <a:ln/>
        </p:spPr>
        <p:txBody>
          <a:bodyPr wrap="square" rtlCol="0" anchor="t"/>
          <a:lstStyle/>
          <a:p>
            <a:pPr marL="0" indent="0">
              <a:lnSpc>
                <a:spcPts val="2068"/>
              </a:lnSpc>
              <a:buNone/>
            </a:pPr>
            <a:r>
              <a:rPr lang="en-US" sz="1292"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The Pokémon franchise has captivated audiences worldwide, with its diverse array of unique and imaginative creatures. As the demand for new and innovative Pokémon designs continues to grow, the challenge of creating visually appealing and conceptually compelling creatures has become increasingly complex. This presentation explores how Deep Convolutional Generative Adversarial Networks (DCGANs), a powerful class of deep learning models, can be leveraged to generate novel and realistic Pokémon images, opening up new possibilities for artistic exploration and expression within the Pokémon universe.</a:t>
            </a:r>
            <a:endParaRPr lang="en-US" sz="1292"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9" name="Text 4"/>
          <p:cNvSpPr/>
          <p:nvPr/>
        </p:nvSpPr>
        <p:spPr>
          <a:xfrm>
            <a:off x="673655" y="6945531"/>
            <a:ext cx="2349460" cy="979269"/>
          </a:xfrm>
          <a:prstGeom prst="rect">
            <a:avLst/>
          </a:prstGeom>
          <a:noFill/>
          <a:ln/>
        </p:spPr>
        <p:txBody>
          <a:bodyPr wrap="none" rtlCol="0" anchor="t"/>
          <a:lstStyle/>
          <a:p>
            <a:pPr marL="0" indent="0" algn="l">
              <a:lnSpc>
                <a:spcPts val="2262"/>
              </a:lnSpc>
              <a:buNone/>
            </a:pPr>
            <a:r>
              <a:rPr lang="en-US" sz="1616" b="1">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Presenter:</a:t>
            </a:r>
            <a:br>
              <a:rPr lang="en-US" sz="1616" b="1">
                <a:solidFill>
                  <a:srgbClr val="CFCBBF"/>
                </a:solidFill>
                <a:latin typeface="Cascadia Code" panose="020B0609020000020004" pitchFamily="49" charset="0"/>
                <a:ea typeface="Cascadia Code" panose="020B0609020000020004" pitchFamily="49" charset="0"/>
                <a:cs typeface="Cascadia Code" panose="020B0609020000020004" pitchFamily="49" charset="0"/>
              </a:rPr>
            </a:br>
            <a:r>
              <a:rPr lang="en-US" sz="1616" b="1">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Sanchit Bhardwaj</a:t>
            </a:r>
            <a:endParaRPr lang="en-US" sz="1616"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2050" name="Picture 2" descr="Pokemon Poster - All 649+ Pokemon in one picture | Pokemon poster, Cool  pokemon wallpapers, Cute pokemon wallpaper">
            <a:extLst>
              <a:ext uri="{FF2B5EF4-FFF2-40B4-BE49-F238E27FC236}">
                <a16:creationId xmlns:a16="http://schemas.microsoft.com/office/drawing/2014/main" id="{CA0B4A74-B574-02C0-6298-07A4FBD72D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07463" y="0"/>
            <a:ext cx="5722937"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431375" y="566738"/>
            <a:ext cx="9767530" cy="1285161"/>
          </a:xfrm>
          <a:prstGeom prst="rect">
            <a:avLst/>
          </a:prstGeom>
          <a:noFill/>
          <a:ln/>
        </p:spPr>
        <p:txBody>
          <a:bodyPr wrap="square" rtlCol="0" anchor="t"/>
          <a:lstStyle/>
          <a:p>
            <a:pPr marL="0" indent="0">
              <a:lnSpc>
                <a:spcPts val="5060"/>
              </a:lnSpc>
              <a:buNone/>
            </a:pPr>
            <a:r>
              <a:rPr lang="en-US" sz="4048"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Scope of Improvement and Future Directions</a:t>
            </a:r>
            <a:endParaRPr lang="en-US" sz="4048"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5" name="Image 1" descr="preencoded.png"/>
          <p:cNvPicPr>
            <a:picLocks noChangeAspect="1"/>
          </p:cNvPicPr>
          <p:nvPr/>
        </p:nvPicPr>
        <p:blipFill>
          <a:blip r:embed="rId4"/>
          <a:stretch>
            <a:fillRect/>
          </a:stretch>
        </p:blipFill>
        <p:spPr>
          <a:xfrm>
            <a:off x="2431375" y="2263140"/>
            <a:ext cx="3255764" cy="822484"/>
          </a:xfrm>
          <a:prstGeom prst="rect">
            <a:avLst/>
          </a:prstGeom>
        </p:spPr>
      </p:pic>
      <p:sp>
        <p:nvSpPr>
          <p:cNvPr id="6" name="Text 2"/>
          <p:cNvSpPr/>
          <p:nvPr/>
        </p:nvSpPr>
        <p:spPr>
          <a:xfrm>
            <a:off x="2636996" y="3393996"/>
            <a:ext cx="2570321" cy="321231"/>
          </a:xfrm>
          <a:prstGeom prst="rect">
            <a:avLst/>
          </a:prstGeom>
          <a:noFill/>
          <a:ln/>
        </p:spPr>
        <p:txBody>
          <a:bodyPr wrap="none" rtlCol="0" anchor="t"/>
          <a:lstStyle/>
          <a:p>
            <a:pPr marL="0" indent="0" algn="l">
              <a:lnSpc>
                <a:spcPts val="2530"/>
              </a:lnSpc>
              <a:buNone/>
            </a:pPr>
            <a:r>
              <a:rPr lang="en-US" sz="2024"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Model Architecture</a:t>
            </a:r>
            <a:endParaRPr lang="en-US" sz="2024"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7" name="Text 3"/>
          <p:cNvSpPr/>
          <p:nvPr/>
        </p:nvSpPr>
        <p:spPr>
          <a:xfrm>
            <a:off x="2636996" y="3838575"/>
            <a:ext cx="2844522" cy="3289697"/>
          </a:xfrm>
          <a:prstGeom prst="rect">
            <a:avLst/>
          </a:prstGeom>
          <a:noFill/>
          <a:ln/>
        </p:spPr>
        <p:txBody>
          <a:bodyPr wrap="square" rtlCol="0" anchor="t"/>
          <a:lstStyle/>
          <a:p>
            <a:pPr marL="0" indent="0" algn="l">
              <a:lnSpc>
                <a:spcPts val="2591"/>
              </a:lnSpc>
              <a:buNone/>
            </a:pPr>
            <a:r>
              <a:rPr lang="en-US" sz="1619"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Exploring alternative DCGAN architectures and incorporating techniques such as skip connections, attention mechanisms, or residual learning could further enhance the model's ability to generate more diverse and visually appealing Pokémon designs.</a:t>
            </a:r>
            <a:endParaRPr lang="en-US" sz="1619"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8" name="Image 2" descr="preencoded.png"/>
          <p:cNvPicPr>
            <a:picLocks noChangeAspect="1"/>
          </p:cNvPicPr>
          <p:nvPr/>
        </p:nvPicPr>
        <p:blipFill>
          <a:blip r:embed="rId5"/>
          <a:stretch>
            <a:fillRect/>
          </a:stretch>
        </p:blipFill>
        <p:spPr>
          <a:xfrm>
            <a:off x="5687139" y="2263140"/>
            <a:ext cx="3255883" cy="822484"/>
          </a:xfrm>
          <a:prstGeom prst="rect">
            <a:avLst/>
          </a:prstGeom>
        </p:spPr>
      </p:pic>
      <p:sp>
        <p:nvSpPr>
          <p:cNvPr id="9" name="Text 4"/>
          <p:cNvSpPr/>
          <p:nvPr/>
        </p:nvSpPr>
        <p:spPr>
          <a:xfrm>
            <a:off x="5892760" y="3393996"/>
            <a:ext cx="2570321" cy="321231"/>
          </a:xfrm>
          <a:prstGeom prst="rect">
            <a:avLst/>
          </a:prstGeom>
          <a:noFill/>
          <a:ln/>
        </p:spPr>
        <p:txBody>
          <a:bodyPr wrap="none" rtlCol="0" anchor="t"/>
          <a:lstStyle/>
          <a:p>
            <a:pPr marL="0" indent="0" algn="l">
              <a:lnSpc>
                <a:spcPts val="2530"/>
              </a:lnSpc>
              <a:buNone/>
            </a:pPr>
            <a:r>
              <a:rPr lang="en-US" sz="2024"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Data Augmentation</a:t>
            </a:r>
            <a:endParaRPr lang="en-US" sz="2024"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0" name="Text 5"/>
          <p:cNvSpPr/>
          <p:nvPr/>
        </p:nvSpPr>
        <p:spPr>
          <a:xfrm>
            <a:off x="5892760" y="3838575"/>
            <a:ext cx="3050262" cy="3618667"/>
          </a:xfrm>
          <a:prstGeom prst="rect">
            <a:avLst/>
          </a:prstGeom>
          <a:noFill/>
          <a:ln/>
        </p:spPr>
        <p:txBody>
          <a:bodyPr wrap="square" rtlCol="0" anchor="t"/>
          <a:lstStyle/>
          <a:p>
            <a:pPr marL="0" indent="0" algn="l">
              <a:lnSpc>
                <a:spcPts val="2591"/>
              </a:lnSpc>
              <a:buNone/>
            </a:pPr>
            <a:r>
              <a:rPr lang="en-US" sz="1619"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Implementing advanced data augmentation techniques, such as geometric transformations, color jittering, or style transfer, could help the DCGAN model learn more robust and generalized Pokémon features, leading to an even broader spectrum of generated creatures.</a:t>
            </a:r>
            <a:endParaRPr lang="en-US" sz="1619"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11" name="Image 3" descr="preencoded.png"/>
          <p:cNvPicPr>
            <a:picLocks noChangeAspect="1"/>
          </p:cNvPicPr>
          <p:nvPr/>
        </p:nvPicPr>
        <p:blipFill>
          <a:blip r:embed="rId6"/>
          <a:stretch>
            <a:fillRect/>
          </a:stretch>
        </p:blipFill>
        <p:spPr>
          <a:xfrm>
            <a:off x="8943023" y="2263140"/>
            <a:ext cx="3255883" cy="822484"/>
          </a:xfrm>
          <a:prstGeom prst="rect">
            <a:avLst/>
          </a:prstGeom>
        </p:spPr>
      </p:pic>
      <p:sp>
        <p:nvSpPr>
          <p:cNvPr id="12" name="Text 6"/>
          <p:cNvSpPr/>
          <p:nvPr/>
        </p:nvSpPr>
        <p:spPr>
          <a:xfrm>
            <a:off x="9148643" y="3393996"/>
            <a:ext cx="2844641" cy="642461"/>
          </a:xfrm>
          <a:prstGeom prst="rect">
            <a:avLst/>
          </a:prstGeom>
          <a:noFill/>
          <a:ln/>
        </p:spPr>
        <p:txBody>
          <a:bodyPr wrap="square" rtlCol="0" anchor="t"/>
          <a:lstStyle/>
          <a:p>
            <a:pPr marL="0" indent="0" algn="l">
              <a:lnSpc>
                <a:spcPts val="2530"/>
              </a:lnSpc>
              <a:buNone/>
            </a:pPr>
            <a:r>
              <a:rPr lang="en-US" sz="2024"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Latent Space Exploration</a:t>
            </a:r>
            <a:endParaRPr lang="en-US" sz="2024"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3" name="Text 7"/>
          <p:cNvSpPr/>
          <p:nvPr/>
        </p:nvSpPr>
        <p:spPr>
          <a:xfrm>
            <a:off x="9148643" y="4159806"/>
            <a:ext cx="3255883" cy="3289697"/>
          </a:xfrm>
          <a:prstGeom prst="rect">
            <a:avLst/>
          </a:prstGeom>
          <a:noFill/>
          <a:ln/>
        </p:spPr>
        <p:txBody>
          <a:bodyPr wrap="square" rtlCol="0" anchor="t"/>
          <a:lstStyle/>
          <a:p>
            <a:pPr marL="0" indent="0" algn="l">
              <a:lnSpc>
                <a:spcPts val="2591"/>
              </a:lnSpc>
              <a:buNone/>
            </a:pPr>
            <a:r>
              <a:rPr lang="en-US" sz="1619"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Investigating the latent space of the DCGAN model and developing methods to control and manipulate the generated Pokémon designs could open up new avenues for creative expression and allow for more targeted and customized Pokémon generation.</a:t>
            </a:r>
            <a:endParaRPr lang="en-US" sz="1619" dirty="0">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4005"/>
          </a:xfrm>
          <a:prstGeom prst="rect">
            <a:avLst/>
          </a:prstGeom>
          <a:solidFill>
            <a:srgbClr val="1B1C1D"/>
          </a:solidFill>
          <a:ln/>
        </p:spPr>
      </p:sp>
      <p:sp>
        <p:nvSpPr>
          <p:cNvPr id="4" name="Text 1"/>
          <p:cNvSpPr/>
          <p:nvPr/>
        </p:nvSpPr>
        <p:spPr>
          <a:xfrm>
            <a:off x="5622315" y="217192"/>
            <a:ext cx="3385652" cy="693658"/>
          </a:xfrm>
          <a:prstGeom prst="rect">
            <a:avLst/>
          </a:prstGeom>
          <a:noFill/>
          <a:ln/>
        </p:spPr>
        <p:txBody>
          <a:bodyPr wrap="none" rtlCol="0" anchor="t"/>
          <a:lstStyle/>
          <a:p>
            <a:pPr marL="0" indent="0">
              <a:lnSpc>
                <a:spcPts val="5462"/>
              </a:lnSpc>
              <a:buNone/>
            </a:pPr>
            <a:r>
              <a:rPr lang="en-US" sz="4370"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Conclusion</a:t>
            </a:r>
            <a:endParaRPr lang="en-US" sz="4370"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5" name="Image 1" descr="preencoded.png"/>
          <p:cNvPicPr>
            <a:picLocks noChangeAspect="1"/>
          </p:cNvPicPr>
          <p:nvPr/>
        </p:nvPicPr>
        <p:blipFill>
          <a:blip r:embed="rId4"/>
          <a:stretch>
            <a:fillRect/>
          </a:stretch>
        </p:blipFill>
        <p:spPr>
          <a:xfrm>
            <a:off x="887730" y="1470601"/>
            <a:ext cx="554950" cy="554950"/>
          </a:xfrm>
          <a:prstGeom prst="rect">
            <a:avLst/>
          </a:prstGeom>
        </p:spPr>
      </p:pic>
      <p:sp>
        <p:nvSpPr>
          <p:cNvPr id="6" name="Text 2"/>
          <p:cNvSpPr/>
          <p:nvPr/>
        </p:nvSpPr>
        <p:spPr>
          <a:xfrm>
            <a:off x="705070" y="2263437"/>
            <a:ext cx="2774871" cy="346829"/>
          </a:xfrm>
          <a:prstGeom prst="rect">
            <a:avLst/>
          </a:prstGeom>
          <a:noFill/>
          <a:ln/>
        </p:spPr>
        <p:txBody>
          <a:bodyPr wrap="none" rtlCol="0" anchor="t"/>
          <a:lstStyle/>
          <a:p>
            <a:pPr marL="0" indent="0" algn="l">
              <a:lnSpc>
                <a:spcPts val="2731"/>
              </a:lnSpc>
              <a:buNone/>
            </a:pPr>
            <a:r>
              <a:rPr lang="en-US" sz="2185"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Project Success</a:t>
            </a:r>
            <a:endParaRPr lang="en-US" sz="2185"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7" name="Text 3"/>
          <p:cNvSpPr/>
          <p:nvPr/>
        </p:nvSpPr>
        <p:spPr>
          <a:xfrm>
            <a:off x="756431" y="2745419"/>
            <a:ext cx="3609206" cy="4263390"/>
          </a:xfrm>
          <a:prstGeom prst="rect">
            <a:avLst/>
          </a:prstGeom>
          <a:noFill/>
          <a:ln/>
        </p:spPr>
        <p:txBody>
          <a:bodyPr wrap="square" rtlCol="0" anchor="t"/>
          <a:lstStyle/>
          <a:p>
            <a:pPr marL="0" indent="0" algn="l">
              <a:lnSpc>
                <a:spcPts val="2797"/>
              </a:lnSpc>
              <a:buNone/>
            </a:pPr>
            <a:r>
              <a:rPr lang="en-US" sz="1748"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The development of a DCGAN-powered Pokémon generator has successfully demonstrated the potential of AI-driven creative exploration within the Pokémon universe. The model's ability to generate novel and visually compelling Pokémon designs showcases the power of deep learning as a tool for artistic expression and innovation.</a:t>
            </a:r>
            <a:endParaRPr lang="en-US" sz="1748"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8" name="Image 2" descr="preencoded.png"/>
          <p:cNvPicPr>
            <a:picLocks noChangeAspect="1"/>
          </p:cNvPicPr>
          <p:nvPr/>
        </p:nvPicPr>
        <p:blipFill>
          <a:blip r:embed="rId5"/>
          <a:stretch>
            <a:fillRect/>
          </a:stretch>
        </p:blipFill>
        <p:spPr>
          <a:xfrm>
            <a:off x="5409629" y="1524609"/>
            <a:ext cx="554950" cy="554950"/>
          </a:xfrm>
          <a:prstGeom prst="rect">
            <a:avLst/>
          </a:prstGeom>
        </p:spPr>
      </p:pic>
      <p:sp>
        <p:nvSpPr>
          <p:cNvPr id="9" name="Text 4"/>
          <p:cNvSpPr/>
          <p:nvPr/>
        </p:nvSpPr>
        <p:spPr>
          <a:xfrm>
            <a:off x="5409629" y="2263438"/>
            <a:ext cx="2900482" cy="346829"/>
          </a:xfrm>
          <a:prstGeom prst="rect">
            <a:avLst/>
          </a:prstGeom>
          <a:noFill/>
          <a:ln/>
        </p:spPr>
        <p:txBody>
          <a:bodyPr wrap="none" rtlCol="0" anchor="t"/>
          <a:lstStyle/>
          <a:p>
            <a:pPr marL="0" indent="0" algn="l">
              <a:lnSpc>
                <a:spcPts val="2731"/>
              </a:lnSpc>
              <a:buNone/>
            </a:pPr>
            <a:r>
              <a:rPr lang="en-US" sz="2185"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AI's Creative Potential</a:t>
            </a:r>
            <a:endParaRPr lang="en-US" sz="2185"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0" name="Text 5"/>
          <p:cNvSpPr/>
          <p:nvPr/>
        </p:nvSpPr>
        <p:spPr>
          <a:xfrm>
            <a:off x="5403739" y="2745419"/>
            <a:ext cx="3604228" cy="4263390"/>
          </a:xfrm>
          <a:prstGeom prst="rect">
            <a:avLst/>
          </a:prstGeom>
          <a:noFill/>
          <a:ln/>
        </p:spPr>
        <p:txBody>
          <a:bodyPr wrap="square" rtlCol="0" anchor="t"/>
          <a:lstStyle/>
          <a:p>
            <a:pPr marL="0" indent="0" algn="l">
              <a:lnSpc>
                <a:spcPts val="2797"/>
              </a:lnSpc>
              <a:buNone/>
            </a:pPr>
            <a:r>
              <a:rPr lang="en-US" sz="1748"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This project highlights the growing role of AI in expanding the boundaries of creative endeavors. By leveraging the generative capabilities of DCGANs, the Pokémon generator opens up new possibilities for artists, designers, and fans to explore the rich and imaginative world of Pokémon through AI-powered artistic exploration.</a:t>
            </a:r>
            <a:endParaRPr lang="en-US" sz="1748"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11" name="Image 3" descr="preencoded.png"/>
          <p:cNvPicPr>
            <a:picLocks noChangeAspect="1"/>
          </p:cNvPicPr>
          <p:nvPr/>
        </p:nvPicPr>
        <p:blipFill>
          <a:blip r:embed="rId6"/>
          <a:stretch>
            <a:fillRect/>
          </a:stretch>
        </p:blipFill>
        <p:spPr>
          <a:xfrm>
            <a:off x="9734753" y="1524609"/>
            <a:ext cx="554950" cy="554950"/>
          </a:xfrm>
          <a:prstGeom prst="rect">
            <a:avLst/>
          </a:prstGeom>
        </p:spPr>
      </p:pic>
      <p:sp>
        <p:nvSpPr>
          <p:cNvPr id="12" name="Text 6"/>
          <p:cNvSpPr/>
          <p:nvPr/>
        </p:nvSpPr>
        <p:spPr>
          <a:xfrm>
            <a:off x="9734753" y="2263438"/>
            <a:ext cx="2774871" cy="346829"/>
          </a:xfrm>
          <a:prstGeom prst="rect">
            <a:avLst/>
          </a:prstGeom>
          <a:noFill/>
          <a:ln/>
        </p:spPr>
        <p:txBody>
          <a:bodyPr wrap="none" rtlCol="0" anchor="t"/>
          <a:lstStyle/>
          <a:p>
            <a:pPr marL="0" indent="0" algn="l">
              <a:lnSpc>
                <a:spcPts val="2731"/>
              </a:lnSpc>
              <a:buNone/>
            </a:pPr>
            <a:r>
              <a:rPr lang="en-US" sz="2185"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Future Impact</a:t>
            </a:r>
            <a:endParaRPr lang="en-US" sz="2185"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3" name="Text 7"/>
          <p:cNvSpPr/>
          <p:nvPr/>
        </p:nvSpPr>
        <p:spPr>
          <a:xfrm>
            <a:off x="9734753" y="2693333"/>
            <a:ext cx="4122490" cy="4618673"/>
          </a:xfrm>
          <a:prstGeom prst="rect">
            <a:avLst/>
          </a:prstGeom>
          <a:noFill/>
          <a:ln/>
        </p:spPr>
        <p:txBody>
          <a:bodyPr wrap="square" rtlCol="0" anchor="t"/>
          <a:lstStyle/>
          <a:p>
            <a:pPr marL="0" indent="0" algn="l">
              <a:lnSpc>
                <a:spcPts val="2797"/>
              </a:lnSpc>
              <a:buNone/>
            </a:pPr>
            <a:r>
              <a:rPr lang="en-US" sz="1748"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The success of this DCGAN-powered Pokémon generator project holds the potential to inspire further advancements in the field of AI-generated art and character design. As the Pokémon franchise continues to evolve, the integration of such AI-driven tools could lead to new and exciting creative directions, enriching the experiences and imaginations of Pokémon fans worldwide.</a:t>
            </a:r>
            <a:endParaRPr lang="en-US" sz="1748" dirty="0">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10" name="TextBox 9">
            <a:extLst>
              <a:ext uri="{FF2B5EF4-FFF2-40B4-BE49-F238E27FC236}">
                <a16:creationId xmlns:a16="http://schemas.microsoft.com/office/drawing/2014/main" id="{EDED927F-4A08-C685-A565-E86BB79277FD}"/>
              </a:ext>
            </a:extLst>
          </p:cNvPr>
          <p:cNvSpPr txBox="1"/>
          <p:nvPr/>
        </p:nvSpPr>
        <p:spPr>
          <a:xfrm>
            <a:off x="4027990" y="990868"/>
            <a:ext cx="6574420" cy="6247864"/>
          </a:xfrm>
          <a:prstGeom prst="rect">
            <a:avLst/>
          </a:prstGeom>
          <a:noFill/>
        </p:spPr>
        <p:txBody>
          <a:bodyPr wrap="square">
            <a:spAutoFit/>
          </a:bodyPr>
          <a:lstStyle/>
          <a:p>
            <a:pPr marL="0" indent="0" algn="ctr">
              <a:buNone/>
            </a:pPr>
            <a:r>
              <a:rPr lang="en-US" sz="800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Thank You</a:t>
            </a:r>
          </a:p>
          <a:p>
            <a:pPr marL="0" indent="0" algn="ctr">
              <a:buNone/>
            </a:pPr>
            <a:r>
              <a:rPr lang="en-US" sz="800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For Your Time</a:t>
            </a:r>
          </a:p>
          <a:p>
            <a:pPr marL="0" indent="0" algn="ctr">
              <a:buNone/>
            </a:pPr>
            <a:r>
              <a:rPr lang="en-US" sz="800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And</a:t>
            </a:r>
          </a:p>
          <a:p>
            <a:pPr marL="0" indent="0" algn="ctr">
              <a:buNone/>
            </a:pPr>
            <a:r>
              <a:rPr lang="en-US" sz="800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Attention!</a:t>
            </a:r>
            <a:endParaRPr lang="en-US" sz="8000" dirty="0">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sp>
      <p:sp>
        <p:nvSpPr>
          <p:cNvPr id="6" name="Text 2"/>
          <p:cNvSpPr/>
          <p:nvPr/>
        </p:nvSpPr>
        <p:spPr>
          <a:xfrm>
            <a:off x="3315414" y="232231"/>
            <a:ext cx="7834074" cy="609719"/>
          </a:xfrm>
          <a:prstGeom prst="rect">
            <a:avLst/>
          </a:prstGeom>
          <a:noFill/>
          <a:ln/>
        </p:spPr>
        <p:txBody>
          <a:bodyPr wrap="none" rtlCol="0" anchor="t"/>
          <a:lstStyle/>
          <a:p>
            <a:pPr marL="0" indent="0">
              <a:lnSpc>
                <a:spcPts val="4801"/>
              </a:lnSpc>
              <a:buNone/>
            </a:pPr>
            <a:r>
              <a:rPr lang="en-US" sz="3841"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Introduction and Motivation</a:t>
            </a:r>
            <a:endParaRPr lang="en-US" sz="3841"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7" name="Shape 3"/>
          <p:cNvSpPr/>
          <p:nvPr/>
        </p:nvSpPr>
        <p:spPr>
          <a:xfrm>
            <a:off x="1501080" y="1543646"/>
            <a:ext cx="438864" cy="438864"/>
          </a:xfrm>
          <a:prstGeom prst="roundRect">
            <a:avLst>
              <a:gd name="adj" fmla="val 13337"/>
            </a:avLst>
          </a:prstGeom>
          <a:solidFill>
            <a:srgbClr val="2D3033"/>
          </a:solidFill>
          <a:ln/>
        </p:spPr>
      </p:sp>
      <p:sp>
        <p:nvSpPr>
          <p:cNvPr id="8" name="Text 4"/>
          <p:cNvSpPr/>
          <p:nvPr/>
        </p:nvSpPr>
        <p:spPr>
          <a:xfrm>
            <a:off x="1670029" y="1544181"/>
            <a:ext cx="100965" cy="365760"/>
          </a:xfrm>
          <a:prstGeom prst="rect">
            <a:avLst/>
          </a:prstGeom>
          <a:noFill/>
          <a:ln/>
        </p:spPr>
        <p:txBody>
          <a:bodyPr wrap="none" rtlCol="0" anchor="t"/>
          <a:lstStyle/>
          <a:p>
            <a:pPr marL="0" indent="0" algn="ctr">
              <a:lnSpc>
                <a:spcPts val="2880"/>
              </a:lnSpc>
              <a:buNone/>
            </a:pPr>
            <a:r>
              <a:rPr lang="en-US" sz="2304"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1</a:t>
            </a:r>
            <a:endParaRPr lang="en-US" sz="2304"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9" name="Text 5"/>
          <p:cNvSpPr/>
          <p:nvPr/>
        </p:nvSpPr>
        <p:spPr>
          <a:xfrm>
            <a:off x="1972923" y="1469827"/>
            <a:ext cx="2984541" cy="609600"/>
          </a:xfrm>
          <a:prstGeom prst="rect">
            <a:avLst/>
          </a:prstGeom>
          <a:noFill/>
          <a:ln/>
        </p:spPr>
        <p:txBody>
          <a:bodyPr wrap="square" rtlCol="0" anchor="t"/>
          <a:lstStyle/>
          <a:p>
            <a:pPr marL="0" indent="0">
              <a:lnSpc>
                <a:spcPts val="2400"/>
              </a:lnSpc>
              <a:buNone/>
            </a:pPr>
            <a:r>
              <a:rPr lang="en-US" sz="1920"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The Pokémon Phenomenon</a:t>
            </a:r>
            <a:endParaRPr lang="en-US" sz="192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0" name="Text 6"/>
          <p:cNvSpPr/>
          <p:nvPr/>
        </p:nvSpPr>
        <p:spPr>
          <a:xfrm>
            <a:off x="1970955" y="2153781"/>
            <a:ext cx="2787732" cy="4370546"/>
          </a:xfrm>
          <a:prstGeom prst="rect">
            <a:avLst/>
          </a:prstGeom>
          <a:noFill/>
          <a:ln/>
        </p:spPr>
        <p:txBody>
          <a:bodyPr wrap="square" rtlCol="0" anchor="t"/>
          <a:lstStyle/>
          <a:p>
            <a:pPr marL="0" indent="0">
              <a:lnSpc>
                <a:spcPts val="2458"/>
              </a:lnSpc>
              <a:buNone/>
            </a:pPr>
            <a:r>
              <a:rPr lang="en-US" sz="1536"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The Pokémon franchise has become a global phenomenon, captivating audiences of all ages with its diverse cast of unique and imaginative creatures. From the original video games to the trading cards, anime series, and extensive merchandising, Pokémon has cemented its place as a beloved and enduring cultural icon.</a:t>
            </a:r>
            <a:endParaRPr lang="en-US" sz="1536"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1" name="Shape 7"/>
          <p:cNvSpPr/>
          <p:nvPr/>
        </p:nvSpPr>
        <p:spPr>
          <a:xfrm>
            <a:off x="5289489" y="1543646"/>
            <a:ext cx="438864" cy="438864"/>
          </a:xfrm>
          <a:prstGeom prst="roundRect">
            <a:avLst>
              <a:gd name="adj" fmla="val 13337"/>
            </a:avLst>
          </a:prstGeom>
          <a:solidFill>
            <a:srgbClr val="2D3033"/>
          </a:solidFill>
          <a:ln/>
        </p:spPr>
      </p:sp>
      <p:sp>
        <p:nvSpPr>
          <p:cNvPr id="12" name="Text 8"/>
          <p:cNvSpPr/>
          <p:nvPr/>
        </p:nvSpPr>
        <p:spPr>
          <a:xfrm>
            <a:off x="5419207" y="1543646"/>
            <a:ext cx="179427" cy="365760"/>
          </a:xfrm>
          <a:prstGeom prst="rect">
            <a:avLst/>
          </a:prstGeom>
          <a:noFill/>
          <a:ln/>
        </p:spPr>
        <p:txBody>
          <a:bodyPr wrap="none" rtlCol="0" anchor="t"/>
          <a:lstStyle/>
          <a:p>
            <a:pPr marL="0" indent="0" algn="ctr">
              <a:lnSpc>
                <a:spcPts val="2880"/>
              </a:lnSpc>
              <a:buNone/>
            </a:pPr>
            <a:r>
              <a:rPr lang="en-US" sz="2304"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2</a:t>
            </a:r>
            <a:endParaRPr lang="en-US" sz="2304"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3" name="Text 9"/>
          <p:cNvSpPr/>
          <p:nvPr/>
        </p:nvSpPr>
        <p:spPr>
          <a:xfrm>
            <a:off x="5793659" y="1469827"/>
            <a:ext cx="2576871" cy="609600"/>
          </a:xfrm>
          <a:prstGeom prst="rect">
            <a:avLst/>
          </a:prstGeom>
          <a:noFill/>
          <a:ln/>
        </p:spPr>
        <p:txBody>
          <a:bodyPr wrap="square" rtlCol="0" anchor="t"/>
          <a:lstStyle/>
          <a:p>
            <a:pPr marL="0" indent="0">
              <a:lnSpc>
                <a:spcPts val="2400"/>
              </a:lnSpc>
              <a:buNone/>
            </a:pPr>
            <a:r>
              <a:rPr lang="en-US" sz="1920"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The Challenge of Pokémon Design</a:t>
            </a:r>
            <a:endParaRPr lang="en-US" sz="192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4" name="Text 10"/>
          <p:cNvSpPr/>
          <p:nvPr/>
        </p:nvSpPr>
        <p:spPr>
          <a:xfrm>
            <a:off x="5793658" y="2153781"/>
            <a:ext cx="3045541" cy="4682728"/>
          </a:xfrm>
          <a:prstGeom prst="rect">
            <a:avLst/>
          </a:prstGeom>
          <a:noFill/>
          <a:ln/>
        </p:spPr>
        <p:txBody>
          <a:bodyPr wrap="square" rtlCol="0" anchor="t"/>
          <a:lstStyle/>
          <a:p>
            <a:pPr marL="0" indent="0">
              <a:lnSpc>
                <a:spcPts val="2458"/>
              </a:lnSpc>
              <a:buNone/>
            </a:pPr>
            <a:r>
              <a:rPr lang="en-US" sz="1536"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Creating new and visually appealing Pokémon designs is a challenging task that requires a deep understanding of the franchise's aesthetics, lore, and character archetypes. Designers must balance creativity, originality, and recognizability to develop Pokémon that resonate with fans and fit seamlessly into the Pokémon universe.</a:t>
            </a:r>
            <a:endParaRPr lang="en-US" sz="1536"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5" name="Shape 11"/>
          <p:cNvSpPr/>
          <p:nvPr/>
        </p:nvSpPr>
        <p:spPr>
          <a:xfrm>
            <a:off x="9421852" y="1541741"/>
            <a:ext cx="438864" cy="438864"/>
          </a:xfrm>
          <a:prstGeom prst="roundRect">
            <a:avLst>
              <a:gd name="adj" fmla="val 13337"/>
            </a:avLst>
          </a:prstGeom>
          <a:solidFill>
            <a:srgbClr val="2D3033"/>
          </a:solidFill>
          <a:ln/>
        </p:spPr>
      </p:sp>
      <p:sp>
        <p:nvSpPr>
          <p:cNvPr id="16" name="Text 12"/>
          <p:cNvSpPr/>
          <p:nvPr/>
        </p:nvSpPr>
        <p:spPr>
          <a:xfrm>
            <a:off x="9529900" y="1544181"/>
            <a:ext cx="181451" cy="365760"/>
          </a:xfrm>
          <a:prstGeom prst="rect">
            <a:avLst/>
          </a:prstGeom>
          <a:noFill/>
          <a:ln/>
        </p:spPr>
        <p:txBody>
          <a:bodyPr wrap="none" rtlCol="0" anchor="t"/>
          <a:lstStyle/>
          <a:p>
            <a:pPr marL="0" indent="0" algn="ctr">
              <a:lnSpc>
                <a:spcPts val="2880"/>
              </a:lnSpc>
              <a:buNone/>
            </a:pPr>
            <a:r>
              <a:rPr lang="en-US" sz="2304"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3</a:t>
            </a:r>
            <a:endParaRPr lang="en-US" sz="2304"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7" name="Text 13"/>
          <p:cNvSpPr/>
          <p:nvPr/>
        </p:nvSpPr>
        <p:spPr>
          <a:xfrm>
            <a:off x="9968764" y="1528208"/>
            <a:ext cx="2670575" cy="609600"/>
          </a:xfrm>
          <a:prstGeom prst="rect">
            <a:avLst/>
          </a:prstGeom>
          <a:noFill/>
          <a:ln/>
        </p:spPr>
        <p:txBody>
          <a:bodyPr wrap="square" rtlCol="0" anchor="t"/>
          <a:lstStyle/>
          <a:p>
            <a:pPr marL="0" indent="0">
              <a:lnSpc>
                <a:spcPts val="2400"/>
              </a:lnSpc>
              <a:buNone/>
            </a:pPr>
            <a:r>
              <a:rPr lang="en-US" sz="1920"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AI for Creative Exploration</a:t>
            </a:r>
            <a:endParaRPr lang="en-US" sz="192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8" name="Text 14"/>
          <p:cNvSpPr/>
          <p:nvPr/>
        </p:nvSpPr>
        <p:spPr>
          <a:xfrm>
            <a:off x="9968764" y="2153781"/>
            <a:ext cx="3239236" cy="5307092"/>
          </a:xfrm>
          <a:prstGeom prst="rect">
            <a:avLst/>
          </a:prstGeom>
          <a:noFill/>
          <a:ln/>
        </p:spPr>
        <p:txBody>
          <a:bodyPr wrap="square" rtlCol="0" anchor="t"/>
          <a:lstStyle/>
          <a:p>
            <a:pPr marL="0" indent="0">
              <a:lnSpc>
                <a:spcPts val="2458"/>
              </a:lnSpc>
              <a:buNone/>
            </a:pPr>
            <a:r>
              <a:rPr lang="en-US" sz="1536"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Advances in deep learning, particularly in the field of Generative Adversarial Networks (GANs), present an opportunity to explore the creative potential of AI-generated art. By leveraging the power of DCGANs, the goal of this project is to develop a model capable of generating novel and realistic Pokémon images, expanding the artistic possibilities within the Pokémon franchise.</a:t>
            </a:r>
            <a:endParaRPr lang="en-US" sz="1536" dirty="0">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301783" y="255568"/>
            <a:ext cx="14041120" cy="1187529"/>
          </a:xfrm>
          <a:prstGeom prst="rect">
            <a:avLst/>
          </a:prstGeom>
          <a:noFill/>
          <a:ln/>
        </p:spPr>
        <p:txBody>
          <a:bodyPr wrap="square" rtlCol="0" anchor="t"/>
          <a:lstStyle/>
          <a:p>
            <a:pPr marL="0" indent="0" algn="ctr">
              <a:lnSpc>
                <a:spcPts val="4675"/>
              </a:lnSpc>
              <a:buNone/>
            </a:pPr>
            <a:r>
              <a:rPr lang="en-US" sz="3600"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Deep </a:t>
            </a:r>
            <a:r>
              <a:rPr lang="en-US" sz="360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Convolutional Generative Adversarial </a:t>
            </a:r>
            <a:r>
              <a:rPr lang="en-US" sz="3600"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Networks (DCGANs)</a:t>
            </a:r>
            <a:endParaRPr lang="en-US" sz="360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5" name="Text 2"/>
          <p:cNvSpPr/>
          <p:nvPr/>
        </p:nvSpPr>
        <p:spPr>
          <a:xfrm>
            <a:off x="831572" y="2188567"/>
            <a:ext cx="2374940" cy="296823"/>
          </a:xfrm>
          <a:prstGeom prst="rect">
            <a:avLst/>
          </a:prstGeom>
          <a:noFill/>
          <a:ln/>
        </p:spPr>
        <p:txBody>
          <a:bodyPr wrap="none" rtlCol="0" anchor="t"/>
          <a:lstStyle/>
          <a:p>
            <a:pPr marL="0" indent="0">
              <a:lnSpc>
                <a:spcPts val="2338"/>
              </a:lnSpc>
              <a:buNone/>
            </a:pPr>
            <a:r>
              <a:rPr lang="en-US" sz="1870"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GANs in a Nutshell</a:t>
            </a:r>
            <a:endParaRPr lang="en-US" sz="187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6" name="Text 3"/>
          <p:cNvSpPr/>
          <p:nvPr/>
        </p:nvSpPr>
        <p:spPr>
          <a:xfrm>
            <a:off x="831572" y="2560360"/>
            <a:ext cx="3445788" cy="4863465"/>
          </a:xfrm>
          <a:prstGeom prst="rect">
            <a:avLst/>
          </a:prstGeom>
          <a:noFill/>
          <a:ln/>
        </p:spPr>
        <p:txBody>
          <a:bodyPr wrap="square" rtlCol="0" anchor="t"/>
          <a:lstStyle/>
          <a:p>
            <a:pPr marL="0" indent="0">
              <a:lnSpc>
                <a:spcPts val="2394"/>
              </a:lnSpc>
              <a:buNone/>
            </a:pPr>
            <a:r>
              <a:rPr lang="en-US" sz="1496"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Generative Adversarial Networks (GANs) are a class of deep learning models that consist of two neural networks, known as the Generator and the Discriminator, which are trained in an adversarial manner. The Generator learns to generate realistic-looking data, while the Discriminator learns to distinguish between real and generated data, effectively pushing the Generator to produce more convincing outputs.</a:t>
            </a:r>
            <a:endParaRPr lang="en-US" sz="1496"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7" name="Text 4"/>
          <p:cNvSpPr/>
          <p:nvPr/>
        </p:nvSpPr>
        <p:spPr>
          <a:xfrm>
            <a:off x="5448959" y="2181582"/>
            <a:ext cx="2420898" cy="296823"/>
          </a:xfrm>
          <a:prstGeom prst="rect">
            <a:avLst/>
          </a:prstGeom>
          <a:noFill/>
          <a:ln/>
        </p:spPr>
        <p:txBody>
          <a:bodyPr wrap="none" rtlCol="0" anchor="t"/>
          <a:lstStyle/>
          <a:p>
            <a:pPr marL="0" indent="0">
              <a:lnSpc>
                <a:spcPts val="2338"/>
              </a:lnSpc>
              <a:buNone/>
            </a:pPr>
            <a:r>
              <a:rPr lang="en-US" sz="1870"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DCGAN Architecture</a:t>
            </a:r>
            <a:endParaRPr lang="en-US" sz="187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8" name="Text 5"/>
          <p:cNvSpPr/>
          <p:nvPr/>
        </p:nvSpPr>
        <p:spPr>
          <a:xfrm>
            <a:off x="5448959" y="2478405"/>
            <a:ext cx="3217521" cy="4255532"/>
          </a:xfrm>
          <a:prstGeom prst="rect">
            <a:avLst/>
          </a:prstGeom>
          <a:noFill/>
          <a:ln/>
        </p:spPr>
        <p:txBody>
          <a:bodyPr wrap="square" rtlCol="0" anchor="t"/>
          <a:lstStyle/>
          <a:p>
            <a:pPr marL="0" indent="0">
              <a:lnSpc>
                <a:spcPts val="2394"/>
              </a:lnSpc>
              <a:buNone/>
            </a:pPr>
            <a:r>
              <a:rPr lang="en-US" sz="1496"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Deep Convolutional Generative Adversarial Networks (DCGANs) are a specific implementation of GANs that leverage convolutional and transposed convolutional layers in the Generator and Discriminator networks. This architecture allows for the generation of high-quality, realistic images by capturing the spatial and hierarchical features present in the training data.</a:t>
            </a:r>
            <a:endParaRPr lang="en-US" sz="1496"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9" name="Text 6"/>
          <p:cNvSpPr/>
          <p:nvPr/>
        </p:nvSpPr>
        <p:spPr>
          <a:xfrm>
            <a:off x="10390554" y="2188567"/>
            <a:ext cx="2374940" cy="296823"/>
          </a:xfrm>
          <a:prstGeom prst="rect">
            <a:avLst/>
          </a:prstGeom>
          <a:noFill/>
          <a:ln/>
        </p:spPr>
        <p:txBody>
          <a:bodyPr wrap="none" rtlCol="0" anchor="t"/>
          <a:lstStyle/>
          <a:p>
            <a:pPr marL="0" indent="0">
              <a:lnSpc>
                <a:spcPts val="2338"/>
              </a:lnSpc>
              <a:buNone/>
            </a:pPr>
            <a:r>
              <a:rPr lang="en-US" sz="1870"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Training Process</a:t>
            </a:r>
            <a:endParaRPr lang="en-US" sz="187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0" name="Text 7"/>
          <p:cNvSpPr/>
          <p:nvPr/>
        </p:nvSpPr>
        <p:spPr>
          <a:xfrm>
            <a:off x="10454203" y="2560360"/>
            <a:ext cx="3445788" cy="4863465"/>
          </a:xfrm>
          <a:prstGeom prst="rect">
            <a:avLst/>
          </a:prstGeom>
          <a:noFill/>
          <a:ln/>
        </p:spPr>
        <p:txBody>
          <a:bodyPr wrap="square" rtlCol="0" anchor="t"/>
          <a:lstStyle/>
          <a:p>
            <a:pPr marL="0" indent="0">
              <a:lnSpc>
                <a:spcPts val="2394"/>
              </a:lnSpc>
              <a:buNone/>
            </a:pPr>
            <a:r>
              <a:rPr lang="en-US" sz="1496"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The training of a DCGAN model involves an iterative process where the Generator and Discriminator networks compete against each other. The Generator learns to produce increasingly realistic-looking Pokémon images, while the Discriminator becomes better at distinguishing between real and generated images. This adversarial training procedure enables the DCGAN to generate novel and convincing Pokémon designs.</a:t>
            </a:r>
            <a:endParaRPr lang="en-US" sz="1496" dirty="0">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8344" y="327680"/>
            <a:ext cx="14734572" cy="1223248"/>
          </a:xfrm>
          <a:prstGeom prst="rect">
            <a:avLst/>
          </a:prstGeom>
          <a:noFill/>
          <a:ln/>
        </p:spPr>
        <p:txBody>
          <a:bodyPr wrap="square" rtlCol="0" anchor="t"/>
          <a:lstStyle/>
          <a:p>
            <a:pPr marL="0" indent="0">
              <a:lnSpc>
                <a:spcPts val="4816"/>
              </a:lnSpc>
              <a:buNone/>
            </a:pPr>
            <a:r>
              <a:rPr lang="en-US" sz="3853" b="1"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Understanding </a:t>
            </a:r>
            <a:r>
              <a:rPr lang="en-US" sz="3853" b="1">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DCGANs:The </a:t>
            </a:r>
            <a:r>
              <a:rPr lang="en-US" sz="3853" b="1"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Graphic Designer Analogy</a:t>
            </a:r>
            <a:endParaRPr lang="en-US" sz="3853"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5" name="Text 2"/>
          <p:cNvSpPr/>
          <p:nvPr/>
        </p:nvSpPr>
        <p:spPr>
          <a:xfrm>
            <a:off x="327660" y="2133321"/>
            <a:ext cx="6837069" cy="3677169"/>
          </a:xfrm>
          <a:prstGeom prst="rect">
            <a:avLst/>
          </a:prstGeom>
          <a:noFill/>
          <a:ln/>
        </p:spPr>
        <p:txBody>
          <a:bodyPr wrap="none" rtlCol="0" anchor="t"/>
          <a:lstStyle/>
          <a:p>
            <a:pPr marL="285750" indent="-285750" algn="l">
              <a:lnSpc>
                <a:spcPts val="2466"/>
              </a:lnSpc>
              <a:buSzPct val="100000"/>
              <a:buFont typeface="Wingdings" panose="05000000000000000000" pitchFamily="2" charset="2"/>
              <a:buChar char="Ø"/>
            </a:pPr>
            <a:r>
              <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rPr>
              <a:t>Imagine: You're a graphic designer hired to create </a:t>
            </a:r>
          </a:p>
          <a:p>
            <a:pPr algn="l">
              <a:lnSpc>
                <a:spcPts val="2466"/>
              </a:lnSpc>
              <a:buSzPct val="100000"/>
            </a:pPr>
            <a:r>
              <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rPr>
              <a:t>   new Pokémon for a company (FakeNiantic).</a:t>
            </a:r>
          </a:p>
          <a:p>
            <a:pPr algn="l">
              <a:lnSpc>
                <a:spcPts val="2466"/>
              </a:lnSpc>
              <a:buSzPct val="100000"/>
            </a:pPr>
            <a:endPar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lgn="l">
              <a:lnSpc>
                <a:spcPts val="2466"/>
              </a:lnSpc>
              <a:buSzPct val="100000"/>
              <a:buFont typeface="Wingdings" panose="05000000000000000000" pitchFamily="2" charset="2"/>
              <a:buChar char="Ø"/>
            </a:pPr>
            <a:r>
              <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rPr>
              <a:t>At first: Your designs are rough, lacking </a:t>
            </a:r>
          </a:p>
          <a:p>
            <a:pPr algn="l">
              <a:lnSpc>
                <a:spcPts val="2466"/>
              </a:lnSpc>
              <a:buSzPct val="100000"/>
            </a:pPr>
            <a:r>
              <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rPr>
              <a:t>  the essence of real Pokémon (show Figure 1).</a:t>
            </a:r>
          </a:p>
          <a:p>
            <a:pPr algn="l">
              <a:lnSpc>
                <a:spcPts val="2466"/>
              </a:lnSpc>
              <a:buSzPct val="100000"/>
            </a:pPr>
            <a:r>
              <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rPr>
              <a:t>  FakeNiantic tells you to improve.</a:t>
            </a:r>
          </a:p>
          <a:p>
            <a:pPr algn="l">
              <a:lnSpc>
                <a:spcPts val="2466"/>
              </a:lnSpc>
              <a:buSzPct val="100000"/>
            </a:pPr>
            <a:endPar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lgn="l">
              <a:lnSpc>
                <a:spcPts val="2466"/>
              </a:lnSpc>
              <a:buSzPct val="100000"/>
              <a:buFont typeface="Wingdings" panose="05000000000000000000" pitchFamily="2" charset="2"/>
              <a:buChar char="Ø"/>
            </a:pPr>
            <a:r>
              <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rPr>
              <a:t>Over time: You study existing Pokémon, gaining </a:t>
            </a:r>
          </a:p>
          <a:p>
            <a:pPr algn="l">
              <a:lnSpc>
                <a:spcPts val="2466"/>
              </a:lnSpc>
              <a:buSzPct val="100000"/>
            </a:pPr>
            <a:r>
              <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rPr>
              <a:t>  experience and creating more convincing designs </a:t>
            </a:r>
          </a:p>
          <a:p>
            <a:pPr algn="l">
              <a:lnSpc>
                <a:spcPts val="2466"/>
              </a:lnSpc>
              <a:buSzPct val="100000"/>
            </a:pPr>
            <a:r>
              <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rPr>
              <a:t>  (show Figure 2 with improved design).</a:t>
            </a:r>
          </a:p>
          <a:p>
            <a:pPr algn="l">
              <a:lnSpc>
                <a:spcPts val="2466"/>
              </a:lnSpc>
              <a:buSzPct val="100000"/>
            </a:pPr>
            <a:endPar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lgn="l">
              <a:lnSpc>
                <a:spcPts val="2466"/>
              </a:lnSpc>
              <a:buSzPct val="100000"/>
              <a:buFont typeface="Wingdings" panose="05000000000000000000" pitchFamily="2" charset="2"/>
              <a:buChar char="Ø"/>
            </a:pPr>
            <a:r>
              <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rPr>
              <a:t>But: FakeNiantic also gets better at spotting fakes,</a:t>
            </a:r>
          </a:p>
          <a:p>
            <a:pPr algn="l">
              <a:lnSpc>
                <a:spcPts val="2466"/>
              </a:lnSpc>
              <a:buSzPct val="100000"/>
            </a:pPr>
            <a:r>
              <a:rPr lang="en-US" sz="1541">
                <a:solidFill>
                  <a:schemeClr val="bg1"/>
                </a:solidFill>
                <a:latin typeface="Cascadia Code" panose="020B0609020000020004" pitchFamily="49" charset="0"/>
                <a:ea typeface="Cascadia Code" panose="020B0609020000020004" pitchFamily="49" charset="0"/>
                <a:cs typeface="Cascadia Code" panose="020B0609020000020004" pitchFamily="49" charset="0"/>
              </a:rPr>
              <a:t>  even as your designs improve. It's a constant competition!</a:t>
            </a:r>
          </a:p>
          <a:p>
            <a:pPr algn="l">
              <a:lnSpc>
                <a:spcPts val="2466"/>
              </a:lnSpc>
              <a:buSzPct val="100000"/>
            </a:pPr>
            <a:endParaRPr lang="en-US" sz="154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9" name="Image 1" descr="preencoded.png"/>
          <p:cNvPicPr>
            <a:picLocks noChangeAspect="1"/>
          </p:cNvPicPr>
          <p:nvPr/>
        </p:nvPicPr>
        <p:blipFill>
          <a:blip r:embed="rId4"/>
          <a:stretch>
            <a:fillRect/>
          </a:stretch>
        </p:blipFill>
        <p:spPr>
          <a:xfrm>
            <a:off x="7291037" y="1924854"/>
            <a:ext cx="7339363" cy="2639934"/>
          </a:xfrm>
          <a:prstGeom prst="rect">
            <a:avLst/>
          </a:prstGeom>
        </p:spPr>
      </p:pic>
      <p:pic>
        <p:nvPicPr>
          <p:cNvPr id="10" name="Image 2" descr="preencoded.png"/>
          <p:cNvPicPr>
            <a:picLocks noChangeAspect="1"/>
          </p:cNvPicPr>
          <p:nvPr/>
        </p:nvPicPr>
        <p:blipFill>
          <a:blip r:embed="rId5"/>
          <a:stretch>
            <a:fillRect/>
          </a:stretch>
        </p:blipFill>
        <p:spPr>
          <a:xfrm>
            <a:off x="7290919" y="5111445"/>
            <a:ext cx="7339363" cy="2548221"/>
          </a:xfrm>
          <a:prstGeom prst="rect">
            <a:avLst/>
          </a:prstGeom>
        </p:spPr>
      </p:pic>
      <p:sp>
        <p:nvSpPr>
          <p:cNvPr id="11" name="Text 6"/>
          <p:cNvSpPr/>
          <p:nvPr/>
        </p:nvSpPr>
        <p:spPr>
          <a:xfrm>
            <a:off x="2666405" y="7376874"/>
            <a:ext cx="9297472" cy="313134"/>
          </a:xfrm>
          <a:prstGeom prst="rect">
            <a:avLst/>
          </a:prstGeom>
          <a:noFill/>
          <a:ln/>
        </p:spPr>
        <p:txBody>
          <a:bodyPr wrap="none" rtlCol="0" anchor="t"/>
          <a:lstStyle/>
          <a:p>
            <a:pPr marL="0" indent="0">
              <a:lnSpc>
                <a:spcPts val="2466"/>
              </a:lnSpc>
              <a:buNone/>
            </a:pPr>
            <a:endParaRPr lang="en-US" sz="1541"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3" name="TextBox 12">
            <a:extLst>
              <a:ext uri="{FF2B5EF4-FFF2-40B4-BE49-F238E27FC236}">
                <a16:creationId xmlns:a16="http://schemas.microsoft.com/office/drawing/2014/main" id="{A90215E7-51FB-5A13-FA3C-AF155A63C06C}"/>
              </a:ext>
            </a:extLst>
          </p:cNvPr>
          <p:cNvSpPr txBox="1"/>
          <p:nvPr/>
        </p:nvSpPr>
        <p:spPr>
          <a:xfrm>
            <a:off x="10428164" y="4684228"/>
            <a:ext cx="1064871" cy="307777"/>
          </a:xfrm>
          <a:prstGeom prst="rect">
            <a:avLst/>
          </a:prstGeom>
          <a:noFill/>
          <a:ln>
            <a:solidFill>
              <a:schemeClr val="bg1"/>
            </a:solidFill>
            <a:extLst>
              <a:ext uri="{C807C97D-BFC1-408E-A445-0C87EB9F89A2}">
                <ask:lineSketchStyleProps xmlns:ask="http://schemas.microsoft.com/office/drawing/2018/sketchyshapes">
                  <ask:type>
                    <ask:lineSketchNone/>
                  </ask:type>
                </ask:lineSketchStyleProps>
              </a:ext>
            </a:extLst>
          </a:ln>
        </p:spPr>
        <p:txBody>
          <a:bodyPr wrap="square" rtlCol="0">
            <a:spAutoFit/>
          </a:bodyPr>
          <a:lstStyle/>
          <a:p>
            <a:r>
              <a:rPr lang="en-US" sz="140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Figure 1</a:t>
            </a:r>
            <a:endParaRPr lang="en-IN" sz="1400">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7" name="TextBox 16">
            <a:extLst>
              <a:ext uri="{FF2B5EF4-FFF2-40B4-BE49-F238E27FC236}">
                <a16:creationId xmlns:a16="http://schemas.microsoft.com/office/drawing/2014/main" id="{1ED34D3F-F118-EE8D-96AA-8228A87F0A11}"/>
              </a:ext>
            </a:extLst>
          </p:cNvPr>
          <p:cNvSpPr txBox="1"/>
          <p:nvPr/>
        </p:nvSpPr>
        <p:spPr>
          <a:xfrm>
            <a:off x="10428164" y="7734901"/>
            <a:ext cx="1064871" cy="307777"/>
          </a:xfrm>
          <a:prstGeom prst="rect">
            <a:avLst/>
          </a:prstGeom>
          <a:noFill/>
          <a:ln>
            <a:solidFill>
              <a:schemeClr val="bg1"/>
            </a:solidFill>
            <a:extLst>
              <a:ext uri="{C807C97D-BFC1-408E-A445-0C87EB9F89A2}">
                <ask:lineSketchStyleProps xmlns:ask="http://schemas.microsoft.com/office/drawing/2018/sketchyshapes">
                  <ask:type>
                    <ask:lineSketchNone/>
                  </ask:type>
                </ask:lineSketchStyleProps>
              </a:ext>
            </a:extLst>
          </a:ln>
        </p:spPr>
        <p:txBody>
          <a:bodyPr wrap="square" rtlCol="0">
            <a:spAutoFit/>
          </a:bodyPr>
          <a:lstStyle/>
          <a:p>
            <a:r>
              <a:rPr lang="en-US" sz="140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Figure 2</a:t>
            </a:r>
            <a:endParaRPr lang="en-IN" sz="1400">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386054"/>
          </a:xfrm>
          <a:prstGeom prst="rect">
            <a:avLst/>
          </a:prstGeom>
          <a:solidFill>
            <a:srgbClr val="1B1C1D"/>
          </a:solidFill>
          <a:ln/>
        </p:spPr>
      </p:sp>
      <p:sp>
        <p:nvSpPr>
          <p:cNvPr id="4" name="Text 1"/>
          <p:cNvSpPr/>
          <p:nvPr/>
        </p:nvSpPr>
        <p:spPr>
          <a:xfrm>
            <a:off x="1827871" y="289680"/>
            <a:ext cx="11472220" cy="972026"/>
          </a:xfrm>
          <a:prstGeom prst="rect">
            <a:avLst/>
          </a:prstGeom>
          <a:noFill/>
          <a:ln/>
        </p:spPr>
        <p:txBody>
          <a:bodyPr wrap="square" rtlCol="0" anchor="t"/>
          <a:lstStyle/>
          <a:p>
            <a:pPr marL="0" indent="0">
              <a:lnSpc>
                <a:spcPts val="3827"/>
              </a:lnSpc>
              <a:buNone/>
            </a:pPr>
            <a:r>
              <a:rPr lang="en-US" sz="3062" b="1"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DCGAN Components: The Generator and Discriminator</a:t>
            </a:r>
            <a:endParaRPr lang="en-US" sz="3062"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4" name="Text 11"/>
          <p:cNvSpPr/>
          <p:nvPr/>
        </p:nvSpPr>
        <p:spPr>
          <a:xfrm>
            <a:off x="3621167" y="4621292"/>
            <a:ext cx="7388066" cy="248722"/>
          </a:xfrm>
          <a:prstGeom prst="rect">
            <a:avLst/>
          </a:prstGeom>
          <a:noFill/>
          <a:ln/>
        </p:spPr>
        <p:txBody>
          <a:bodyPr wrap="none" rtlCol="0" anchor="t"/>
          <a:lstStyle/>
          <a:p>
            <a:pPr marL="0" indent="0">
              <a:lnSpc>
                <a:spcPts val="1960"/>
              </a:lnSpc>
              <a:buNone/>
            </a:pPr>
            <a:endParaRPr lang="en-US" sz="1225"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15" name="Image 1" descr="preencoded.png"/>
          <p:cNvPicPr>
            <a:picLocks noChangeAspect="1"/>
          </p:cNvPicPr>
          <p:nvPr/>
        </p:nvPicPr>
        <p:blipFill>
          <a:blip r:embed="rId4"/>
          <a:stretch>
            <a:fillRect/>
          </a:stretch>
        </p:blipFill>
        <p:spPr>
          <a:xfrm>
            <a:off x="7631192" y="2104947"/>
            <a:ext cx="6999208" cy="3489841"/>
          </a:xfrm>
          <a:prstGeom prst="rect">
            <a:avLst/>
          </a:prstGeom>
        </p:spPr>
      </p:pic>
      <p:sp>
        <p:nvSpPr>
          <p:cNvPr id="16" name="Text 12"/>
          <p:cNvSpPr/>
          <p:nvPr/>
        </p:nvSpPr>
        <p:spPr>
          <a:xfrm>
            <a:off x="3621167" y="8709660"/>
            <a:ext cx="7388066" cy="248722"/>
          </a:xfrm>
          <a:prstGeom prst="rect">
            <a:avLst/>
          </a:prstGeom>
          <a:noFill/>
          <a:ln/>
        </p:spPr>
        <p:txBody>
          <a:bodyPr wrap="none" rtlCol="0" anchor="t"/>
          <a:lstStyle/>
          <a:p>
            <a:pPr marL="0" indent="0">
              <a:lnSpc>
                <a:spcPts val="1960"/>
              </a:lnSpc>
              <a:buNone/>
            </a:pPr>
            <a:endParaRPr lang="en-US" sz="1225"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21" name="TextBox 20">
            <a:extLst>
              <a:ext uri="{FF2B5EF4-FFF2-40B4-BE49-F238E27FC236}">
                <a16:creationId xmlns:a16="http://schemas.microsoft.com/office/drawing/2014/main" id="{2F27C8EC-05E8-6722-B47A-643BC6B26C46}"/>
              </a:ext>
            </a:extLst>
          </p:cNvPr>
          <p:cNvSpPr txBox="1"/>
          <p:nvPr/>
        </p:nvSpPr>
        <p:spPr>
          <a:xfrm>
            <a:off x="462988" y="2013995"/>
            <a:ext cx="6999208" cy="5909310"/>
          </a:xfrm>
          <a:prstGeom prst="rect">
            <a:avLst/>
          </a:prstGeom>
          <a:noFill/>
        </p:spPr>
        <p:txBody>
          <a:bodyPr wrap="square" rtlCol="0">
            <a:spAutoFit/>
          </a:bodyPr>
          <a:lstStyle/>
          <a:p>
            <a:pPr marL="285750" indent="-285750">
              <a:buFont typeface="Arial" panose="020B0604020202020204" pitchFamily="34" charset="0"/>
              <a:buChar char="•"/>
            </a:pPr>
            <a:r>
              <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rPr>
              <a:t>This competition is the core idea behind GANs (Generative Adversarial Networks).</a:t>
            </a:r>
          </a:p>
          <a:p>
            <a:endPar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rPr>
              <a:t>Generator (You, the Designer):</a:t>
            </a:r>
          </a:p>
          <a:p>
            <a:pPr marL="742950" lvl="1" indent="-285750">
              <a:buFont typeface="Courier New" panose="02070309020205020404" pitchFamily="49" charset="0"/>
              <a:buChar char="o"/>
            </a:pPr>
            <a:r>
              <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rPr>
              <a:t>Takes random input ("inspiration" or "noise").</a:t>
            </a:r>
          </a:p>
          <a:p>
            <a:pPr marL="742950" lvl="1" indent="-285750">
              <a:buFont typeface="Courier New" panose="02070309020205020404" pitchFamily="49" charset="0"/>
              <a:buChar char="o"/>
            </a:pPr>
            <a:r>
              <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rPr>
              <a:t>Creates new Pokémon images from this input.</a:t>
            </a:r>
          </a:p>
          <a:p>
            <a:pPr marL="742950" lvl="1" indent="-285750">
              <a:buFont typeface="Courier New" panose="02070309020205020404" pitchFamily="49" charset="0"/>
              <a:buChar char="o"/>
            </a:pPr>
            <a:r>
              <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rPr>
              <a:t>Goal: Generate images so real they fool the Discriminator.</a:t>
            </a:r>
          </a:p>
          <a:p>
            <a:pPr lvl="1"/>
            <a:endPar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rPr>
              <a:t>Discriminator (FakeNiantic, the Client):</a:t>
            </a:r>
          </a:p>
          <a:p>
            <a:pPr marL="742950" lvl="1" indent="-285750">
              <a:buFont typeface="Courier New" panose="02070309020205020404" pitchFamily="49" charset="0"/>
              <a:buChar char="o"/>
            </a:pPr>
            <a:r>
              <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rPr>
              <a:t>Takes an image as input.</a:t>
            </a:r>
          </a:p>
          <a:p>
            <a:pPr marL="742950" lvl="1" indent="-285750">
              <a:buFont typeface="Courier New" panose="02070309020205020404" pitchFamily="49" charset="0"/>
              <a:buChar char="o"/>
            </a:pPr>
            <a:r>
              <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rPr>
              <a:t>Decides if the image is real (from the Pokémon dataset) or fake (created by the Generator).</a:t>
            </a:r>
          </a:p>
          <a:p>
            <a:pPr marL="742950" lvl="1" indent="-285750">
              <a:buFont typeface="Courier New" panose="02070309020205020404" pitchFamily="49" charset="0"/>
              <a:buChar char="o"/>
            </a:pPr>
            <a:r>
              <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rPr>
              <a:t>Goal: Become increasingly skilled at distinguishing real from fake Pokémon.</a:t>
            </a:r>
          </a:p>
          <a:p>
            <a:pPr lvl="1"/>
            <a:endPar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a:solidFill>
                  <a:schemeClr val="bg1"/>
                </a:solidFill>
                <a:latin typeface="Cascadia Code" panose="020B0609020000020004" pitchFamily="49" charset="0"/>
                <a:ea typeface="Cascadia Code" panose="020B0609020000020004" pitchFamily="49" charset="0"/>
                <a:cs typeface="Cascadia Code" panose="020B0609020000020004" pitchFamily="49" charset="0"/>
              </a:rPr>
              <a:t>Show Figure 3: GAN Architecture - Explain how the Generator and Discriminator interact and learn from each other</a:t>
            </a:r>
            <a:endParaRPr lang="en-IN">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22" name="TextBox 21">
            <a:extLst>
              <a:ext uri="{FF2B5EF4-FFF2-40B4-BE49-F238E27FC236}">
                <a16:creationId xmlns:a16="http://schemas.microsoft.com/office/drawing/2014/main" id="{FF417538-F098-39C1-87B8-0CFCDB4BCA90}"/>
              </a:ext>
            </a:extLst>
          </p:cNvPr>
          <p:cNvSpPr txBox="1"/>
          <p:nvPr/>
        </p:nvSpPr>
        <p:spPr>
          <a:xfrm>
            <a:off x="10841428" y="5725501"/>
            <a:ext cx="1064871" cy="307777"/>
          </a:xfrm>
          <a:prstGeom prst="rect">
            <a:avLst/>
          </a:prstGeom>
          <a:noFill/>
          <a:ln>
            <a:solidFill>
              <a:schemeClr val="bg1"/>
            </a:solidFill>
            <a:extLst>
              <a:ext uri="{C807C97D-BFC1-408E-A445-0C87EB9F89A2}">
                <ask:lineSketchStyleProps xmlns:ask="http://schemas.microsoft.com/office/drawing/2018/sketchyshapes" sd="2804519247">
                  <a:custGeom>
                    <a:avLst/>
                    <a:gdLst>
                      <a:gd name="connsiteX0" fmla="*/ 0 w 1064871"/>
                      <a:gd name="connsiteY0" fmla="*/ 0 h 307777"/>
                      <a:gd name="connsiteX1" fmla="*/ 511138 w 1064871"/>
                      <a:gd name="connsiteY1" fmla="*/ 0 h 307777"/>
                      <a:gd name="connsiteX2" fmla="*/ 1064871 w 1064871"/>
                      <a:gd name="connsiteY2" fmla="*/ 0 h 307777"/>
                      <a:gd name="connsiteX3" fmla="*/ 1064871 w 1064871"/>
                      <a:gd name="connsiteY3" fmla="*/ 307777 h 307777"/>
                      <a:gd name="connsiteX4" fmla="*/ 511138 w 1064871"/>
                      <a:gd name="connsiteY4" fmla="*/ 307777 h 307777"/>
                      <a:gd name="connsiteX5" fmla="*/ 0 w 1064871"/>
                      <a:gd name="connsiteY5" fmla="*/ 307777 h 307777"/>
                      <a:gd name="connsiteX6" fmla="*/ 0 w 1064871"/>
                      <a:gd name="connsiteY6" fmla="*/ 0 h 307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4871" h="307777" extrusionOk="0">
                        <a:moveTo>
                          <a:pt x="0" y="0"/>
                        </a:moveTo>
                        <a:cubicBezTo>
                          <a:pt x="208505" y="-47387"/>
                          <a:pt x="397612" y="55068"/>
                          <a:pt x="511138" y="0"/>
                        </a:cubicBezTo>
                        <a:cubicBezTo>
                          <a:pt x="624664" y="-55068"/>
                          <a:pt x="885379" y="60896"/>
                          <a:pt x="1064871" y="0"/>
                        </a:cubicBezTo>
                        <a:cubicBezTo>
                          <a:pt x="1090407" y="70759"/>
                          <a:pt x="1031245" y="216968"/>
                          <a:pt x="1064871" y="307777"/>
                        </a:cubicBezTo>
                        <a:cubicBezTo>
                          <a:pt x="829480" y="339793"/>
                          <a:pt x="652225" y="299659"/>
                          <a:pt x="511138" y="307777"/>
                        </a:cubicBezTo>
                        <a:cubicBezTo>
                          <a:pt x="370051" y="315895"/>
                          <a:pt x="231702" y="246478"/>
                          <a:pt x="0" y="307777"/>
                        </a:cubicBezTo>
                        <a:cubicBezTo>
                          <a:pt x="-2024" y="164306"/>
                          <a:pt x="274" y="114695"/>
                          <a:pt x="0" y="0"/>
                        </a:cubicBezTo>
                        <a:close/>
                      </a:path>
                    </a:pathLst>
                  </a:custGeom>
                  <ask:type>
                    <ask:lineSketchNone/>
                  </ask:type>
                </ask:lineSketchStyleProps>
              </a:ext>
            </a:extLst>
          </a:ln>
        </p:spPr>
        <p:txBody>
          <a:bodyPr wrap="square" rtlCol="0">
            <a:spAutoFit/>
          </a:bodyPr>
          <a:lstStyle/>
          <a:p>
            <a:r>
              <a:rPr lang="en-US" sz="140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Figure 3</a:t>
            </a:r>
            <a:endParaRPr lang="en-IN" sz="1400">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Text 1"/>
          <p:cNvSpPr/>
          <p:nvPr/>
        </p:nvSpPr>
        <p:spPr>
          <a:xfrm>
            <a:off x="1012627" y="486607"/>
            <a:ext cx="6302573" cy="516136"/>
          </a:xfrm>
          <a:prstGeom prst="rect">
            <a:avLst/>
          </a:prstGeom>
          <a:noFill/>
          <a:ln/>
        </p:spPr>
        <p:txBody>
          <a:bodyPr wrap="none" rtlCol="0" anchor="t"/>
          <a:lstStyle/>
          <a:p>
            <a:pPr marL="0" indent="0">
              <a:lnSpc>
                <a:spcPts val="4064"/>
              </a:lnSpc>
              <a:buNone/>
            </a:pPr>
            <a:r>
              <a:rPr lang="en-US" sz="3251"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DCGAN Model Implementation</a:t>
            </a:r>
            <a:endParaRPr lang="en-US" sz="3251"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6" name="Shape 2"/>
          <p:cNvSpPr/>
          <p:nvPr/>
        </p:nvSpPr>
        <p:spPr>
          <a:xfrm>
            <a:off x="1012627" y="1517214"/>
            <a:ext cx="3839885" cy="3593544"/>
          </a:xfrm>
          <a:prstGeom prst="roundRect">
            <a:avLst>
              <a:gd name="adj" fmla="val 1379"/>
            </a:avLst>
          </a:prstGeom>
          <a:solidFill>
            <a:srgbClr val="2D3033"/>
          </a:solidFill>
          <a:ln/>
        </p:spPr>
      </p:sp>
      <p:sp>
        <p:nvSpPr>
          <p:cNvPr id="7" name="Text 3"/>
          <p:cNvSpPr/>
          <p:nvPr/>
        </p:nvSpPr>
        <p:spPr>
          <a:xfrm>
            <a:off x="1058166" y="1616274"/>
            <a:ext cx="2064425" cy="258008"/>
          </a:xfrm>
          <a:prstGeom prst="rect">
            <a:avLst/>
          </a:prstGeom>
          <a:noFill/>
          <a:ln/>
        </p:spPr>
        <p:txBody>
          <a:bodyPr wrap="none" rtlCol="0" anchor="t"/>
          <a:lstStyle/>
          <a:p>
            <a:pPr marL="0" indent="0">
              <a:lnSpc>
                <a:spcPts val="2032"/>
              </a:lnSpc>
              <a:buNone/>
            </a:pPr>
            <a:r>
              <a:rPr lang="en-US" sz="1626"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PyTorch Framework</a:t>
            </a:r>
            <a:endParaRPr lang="en-US" sz="1626"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8" name="Text 4"/>
          <p:cNvSpPr/>
          <p:nvPr/>
        </p:nvSpPr>
        <p:spPr>
          <a:xfrm>
            <a:off x="1058166" y="2036326"/>
            <a:ext cx="3509605" cy="2113598"/>
          </a:xfrm>
          <a:prstGeom prst="rect">
            <a:avLst/>
          </a:prstGeom>
          <a:noFill/>
          <a:ln/>
        </p:spPr>
        <p:txBody>
          <a:bodyPr wrap="square" rtlCol="0" anchor="t"/>
          <a:lstStyle/>
          <a:p>
            <a:pPr marL="0" indent="0">
              <a:lnSpc>
                <a:spcPts val="2081"/>
              </a:lnSpc>
              <a:buNone/>
            </a:pPr>
            <a:r>
              <a:rPr lang="en-US" sz="1300"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The DCGAN model for generating Pokémon images was implemented using the PyTorch deep learning framework. PyTorch provides a powerful and flexible environment for building, training, and deploying deep learning models, making it a popular choice for researchers and developers working on a wide range of AI-powered applications.</a:t>
            </a:r>
            <a:endParaRPr lang="en-US" sz="130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9" name="Shape 5"/>
          <p:cNvSpPr/>
          <p:nvPr/>
        </p:nvSpPr>
        <p:spPr>
          <a:xfrm>
            <a:off x="5078437" y="1516396"/>
            <a:ext cx="4495497" cy="3593544"/>
          </a:xfrm>
          <a:prstGeom prst="roundRect">
            <a:avLst>
              <a:gd name="adj" fmla="val 1379"/>
            </a:avLst>
          </a:prstGeom>
          <a:solidFill>
            <a:srgbClr val="2D3033"/>
          </a:solidFill>
          <a:ln/>
        </p:spPr>
      </p:sp>
      <p:sp>
        <p:nvSpPr>
          <p:cNvPr id="10" name="Text 6"/>
          <p:cNvSpPr/>
          <p:nvPr/>
        </p:nvSpPr>
        <p:spPr>
          <a:xfrm>
            <a:off x="5078437" y="1583235"/>
            <a:ext cx="2241471" cy="258008"/>
          </a:xfrm>
          <a:prstGeom prst="rect">
            <a:avLst/>
          </a:prstGeom>
          <a:noFill/>
          <a:ln/>
        </p:spPr>
        <p:txBody>
          <a:bodyPr wrap="none" rtlCol="0" anchor="t"/>
          <a:lstStyle/>
          <a:p>
            <a:pPr marL="0" indent="0">
              <a:lnSpc>
                <a:spcPts val="2032"/>
              </a:lnSpc>
              <a:buNone/>
            </a:pPr>
            <a:r>
              <a:rPr lang="en-US" sz="1626"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Network Architectures</a:t>
            </a:r>
            <a:endParaRPr lang="en-US" sz="1626"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1" name="Text 7"/>
          <p:cNvSpPr/>
          <p:nvPr/>
        </p:nvSpPr>
        <p:spPr>
          <a:xfrm>
            <a:off x="5078436" y="2005939"/>
            <a:ext cx="4567771" cy="2906197"/>
          </a:xfrm>
          <a:prstGeom prst="rect">
            <a:avLst/>
          </a:prstGeom>
          <a:noFill/>
          <a:ln/>
        </p:spPr>
        <p:txBody>
          <a:bodyPr wrap="square" rtlCol="0" anchor="t"/>
          <a:lstStyle/>
          <a:p>
            <a:pPr marL="0" indent="0">
              <a:lnSpc>
                <a:spcPts val="2081"/>
              </a:lnSpc>
              <a:buNone/>
            </a:pPr>
            <a:r>
              <a:rPr lang="en-US" sz="1300"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The DCGAN model consists of a Generator network that learns to create realistic-looking Pokémon images, and a Discriminator network that distinguishes between real and generated images. The Generator utilizes a series of transposed convolutional layers to upscale a low-dimensional input noise vector into a high-resolution Pokémon image, while the Discriminator employs convolutional layers to extract meaningful features from the input images.</a:t>
            </a:r>
            <a:endParaRPr lang="en-US" sz="130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2" name="Shape 8"/>
          <p:cNvSpPr/>
          <p:nvPr/>
        </p:nvSpPr>
        <p:spPr>
          <a:xfrm>
            <a:off x="1012627" y="5371862"/>
            <a:ext cx="8561307" cy="2008346"/>
          </a:xfrm>
          <a:prstGeom prst="roundRect">
            <a:avLst>
              <a:gd name="adj" fmla="val 2467"/>
            </a:avLst>
          </a:prstGeom>
          <a:solidFill>
            <a:srgbClr val="2D3033"/>
          </a:solidFill>
          <a:ln/>
        </p:spPr>
      </p:sp>
      <p:sp>
        <p:nvSpPr>
          <p:cNvPr id="13" name="Text 9"/>
          <p:cNvSpPr/>
          <p:nvPr/>
        </p:nvSpPr>
        <p:spPr>
          <a:xfrm>
            <a:off x="1012627" y="5465331"/>
            <a:ext cx="2894528" cy="258008"/>
          </a:xfrm>
          <a:prstGeom prst="rect">
            <a:avLst/>
          </a:prstGeom>
          <a:noFill/>
          <a:ln/>
        </p:spPr>
        <p:txBody>
          <a:bodyPr wrap="none" rtlCol="0" anchor="t"/>
          <a:lstStyle/>
          <a:p>
            <a:pPr marL="0" indent="0">
              <a:lnSpc>
                <a:spcPts val="2032"/>
              </a:lnSpc>
              <a:buNone/>
            </a:pPr>
            <a:r>
              <a:rPr lang="en-US" sz="1626"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Loss Function and Optimizer</a:t>
            </a:r>
            <a:endParaRPr lang="en-US" sz="1626"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4" name="Text 10"/>
          <p:cNvSpPr/>
          <p:nvPr/>
        </p:nvSpPr>
        <p:spPr>
          <a:xfrm>
            <a:off x="1012626" y="5794881"/>
            <a:ext cx="8409165" cy="1320998"/>
          </a:xfrm>
          <a:prstGeom prst="rect">
            <a:avLst/>
          </a:prstGeom>
          <a:noFill/>
          <a:ln/>
        </p:spPr>
        <p:txBody>
          <a:bodyPr wrap="square" rtlCol="0" anchor="t"/>
          <a:lstStyle/>
          <a:p>
            <a:pPr marL="0" indent="0">
              <a:lnSpc>
                <a:spcPts val="2081"/>
              </a:lnSpc>
              <a:buNone/>
            </a:pPr>
            <a:r>
              <a:rPr lang="en-US" sz="1300"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The training of the DCGAN model is guided by the Binary Cross-Entropy loss function, which measures the similarity between the Discriminator's predictions and the true labels (real or generated). The Adam optimizer is used to efficiently update the model parameters during the iterative training process, allowing the Generator and Discriminator to converge to their optimal states.</a:t>
            </a:r>
            <a:endParaRPr lang="en-US" sz="1300"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17" name="Picture 16">
            <a:extLst>
              <a:ext uri="{FF2B5EF4-FFF2-40B4-BE49-F238E27FC236}">
                <a16:creationId xmlns:a16="http://schemas.microsoft.com/office/drawing/2014/main" id="{10AA8F6C-53EF-35AE-8C53-4B5D85136247}"/>
              </a:ext>
            </a:extLst>
          </p:cNvPr>
          <p:cNvPicPr>
            <a:picLocks noChangeAspect="1"/>
          </p:cNvPicPr>
          <p:nvPr/>
        </p:nvPicPr>
        <p:blipFill>
          <a:blip r:embed="rId4"/>
          <a:stretch>
            <a:fillRect/>
          </a:stretch>
        </p:blipFill>
        <p:spPr>
          <a:xfrm>
            <a:off x="9573934" y="2385051"/>
            <a:ext cx="4978249" cy="2656532"/>
          </a:xfrm>
          <a:prstGeom prst="ellipse">
            <a:avLst/>
          </a:prstGeom>
          <a:ln>
            <a:noFill/>
          </a:ln>
          <a:effectLst>
            <a:softEdge rad="112500"/>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2302"/>
            <a:ext cx="14630400" cy="8229600"/>
          </a:xfrm>
          <a:prstGeom prst="rect">
            <a:avLst/>
          </a:prstGeom>
          <a:solidFill>
            <a:srgbClr val="1B1C1D"/>
          </a:solidFill>
          <a:ln/>
        </p:spPr>
      </p:sp>
      <p:sp>
        <p:nvSpPr>
          <p:cNvPr id="4" name="Text 1"/>
          <p:cNvSpPr/>
          <p:nvPr/>
        </p:nvSpPr>
        <p:spPr>
          <a:xfrm>
            <a:off x="3354467" y="458748"/>
            <a:ext cx="4786193" cy="521137"/>
          </a:xfrm>
          <a:prstGeom prst="rect">
            <a:avLst/>
          </a:prstGeom>
          <a:noFill/>
          <a:ln/>
        </p:spPr>
        <p:txBody>
          <a:bodyPr wrap="none" rtlCol="0" anchor="t"/>
          <a:lstStyle/>
          <a:p>
            <a:pPr marL="0" indent="0">
              <a:lnSpc>
                <a:spcPts val="4103"/>
              </a:lnSpc>
              <a:buNone/>
            </a:pPr>
            <a:r>
              <a:rPr lang="en-US" sz="3283"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Training and Evaluation</a:t>
            </a:r>
            <a:endParaRPr lang="en-US" sz="3283"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5" name="Shape 2"/>
          <p:cNvSpPr/>
          <p:nvPr/>
        </p:nvSpPr>
        <p:spPr>
          <a:xfrm>
            <a:off x="7304723" y="1313378"/>
            <a:ext cx="20836" cy="6457474"/>
          </a:xfrm>
          <a:prstGeom prst="rect">
            <a:avLst/>
          </a:prstGeom>
          <a:solidFill>
            <a:srgbClr val="D2AC47"/>
          </a:solidFill>
          <a:ln/>
        </p:spPr>
      </p:sp>
      <p:sp>
        <p:nvSpPr>
          <p:cNvPr id="6" name="Shape 3"/>
          <p:cNvSpPr/>
          <p:nvPr/>
        </p:nvSpPr>
        <p:spPr>
          <a:xfrm>
            <a:off x="6543854" y="1620738"/>
            <a:ext cx="583644" cy="20836"/>
          </a:xfrm>
          <a:prstGeom prst="rect">
            <a:avLst/>
          </a:prstGeom>
          <a:solidFill>
            <a:srgbClr val="D2AC47"/>
          </a:solidFill>
          <a:ln/>
        </p:spPr>
      </p:sp>
      <p:sp>
        <p:nvSpPr>
          <p:cNvPr id="7" name="Shape 4"/>
          <p:cNvSpPr/>
          <p:nvPr/>
        </p:nvSpPr>
        <p:spPr>
          <a:xfrm>
            <a:off x="7127498" y="1443633"/>
            <a:ext cx="375166" cy="375166"/>
          </a:xfrm>
          <a:prstGeom prst="roundRect">
            <a:avLst>
              <a:gd name="adj" fmla="val 13335"/>
            </a:avLst>
          </a:prstGeom>
          <a:solidFill>
            <a:srgbClr val="2D3033"/>
          </a:solidFill>
          <a:ln/>
        </p:spPr>
      </p:sp>
      <p:sp>
        <p:nvSpPr>
          <p:cNvPr id="8" name="Text 5"/>
          <p:cNvSpPr/>
          <p:nvPr/>
        </p:nvSpPr>
        <p:spPr>
          <a:xfrm>
            <a:off x="7271921" y="1474827"/>
            <a:ext cx="86320" cy="312658"/>
          </a:xfrm>
          <a:prstGeom prst="rect">
            <a:avLst/>
          </a:prstGeom>
          <a:noFill/>
          <a:ln/>
        </p:spPr>
        <p:txBody>
          <a:bodyPr wrap="none" rtlCol="0" anchor="t"/>
          <a:lstStyle/>
          <a:p>
            <a:pPr marL="0" indent="0" algn="ctr">
              <a:lnSpc>
                <a:spcPts val="2462"/>
              </a:lnSpc>
              <a:buNone/>
            </a:pPr>
            <a:r>
              <a:rPr lang="en-US" sz="1970"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1</a:t>
            </a:r>
            <a:endParaRPr lang="en-US" sz="197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9" name="Text 6"/>
          <p:cNvSpPr/>
          <p:nvPr/>
        </p:nvSpPr>
        <p:spPr>
          <a:xfrm>
            <a:off x="4313396" y="1480066"/>
            <a:ext cx="2084546" cy="260509"/>
          </a:xfrm>
          <a:prstGeom prst="rect">
            <a:avLst/>
          </a:prstGeom>
          <a:noFill/>
          <a:ln/>
        </p:spPr>
        <p:txBody>
          <a:bodyPr wrap="none" rtlCol="0" anchor="t"/>
          <a:lstStyle/>
          <a:p>
            <a:pPr marL="0" indent="0" algn="r">
              <a:lnSpc>
                <a:spcPts val="2052"/>
              </a:lnSpc>
              <a:buNone/>
            </a:pPr>
            <a:r>
              <a:rPr lang="en-US" sz="1641"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Training Process</a:t>
            </a:r>
            <a:endParaRPr lang="en-US" sz="1641"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0" name="Text 7"/>
          <p:cNvSpPr/>
          <p:nvPr/>
        </p:nvSpPr>
        <p:spPr>
          <a:xfrm>
            <a:off x="2592368" y="1840587"/>
            <a:ext cx="3805575" cy="3468648"/>
          </a:xfrm>
          <a:prstGeom prst="rect">
            <a:avLst/>
          </a:prstGeom>
          <a:noFill/>
          <a:ln/>
        </p:spPr>
        <p:txBody>
          <a:bodyPr wrap="square" rtlCol="0" anchor="t"/>
          <a:lstStyle/>
          <a:p>
            <a:pPr marL="0" indent="0" algn="r">
              <a:lnSpc>
                <a:spcPts val="2101"/>
              </a:lnSpc>
              <a:buNone/>
            </a:pPr>
            <a:r>
              <a:rPr lang="en-US" sz="1313"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During the training phase, the DCGAN model alternates between updating the Generator and Discriminator networks. The Discriminator is trained to accurately distinguish real Pokémon images from the generated ones, while the Generator is trained to produce increasingly realistic Pokémon images that can fool the Discriminator. This adversarial training procedure continues until the model converges, with the Generator producing high-quality, novel Pokémon designs.</a:t>
            </a:r>
            <a:endParaRPr lang="en-US" sz="1313"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1" name="Shape 8"/>
          <p:cNvSpPr/>
          <p:nvPr/>
        </p:nvSpPr>
        <p:spPr>
          <a:xfrm>
            <a:off x="7644216" y="3283209"/>
            <a:ext cx="583644" cy="20836"/>
          </a:xfrm>
          <a:prstGeom prst="rect">
            <a:avLst/>
          </a:prstGeom>
          <a:solidFill>
            <a:srgbClr val="D2AC47"/>
          </a:solidFill>
          <a:ln/>
        </p:spPr>
      </p:sp>
      <p:sp>
        <p:nvSpPr>
          <p:cNvPr id="12" name="Shape 9"/>
          <p:cNvSpPr/>
          <p:nvPr/>
        </p:nvSpPr>
        <p:spPr>
          <a:xfrm>
            <a:off x="7127498" y="3110865"/>
            <a:ext cx="375166" cy="375166"/>
          </a:xfrm>
          <a:prstGeom prst="roundRect">
            <a:avLst>
              <a:gd name="adj" fmla="val 13335"/>
            </a:avLst>
          </a:prstGeom>
          <a:solidFill>
            <a:srgbClr val="2D3033"/>
          </a:solidFill>
          <a:ln/>
        </p:spPr>
      </p:sp>
      <p:sp>
        <p:nvSpPr>
          <p:cNvPr id="13" name="Text 10"/>
          <p:cNvSpPr/>
          <p:nvPr/>
        </p:nvSpPr>
        <p:spPr>
          <a:xfrm>
            <a:off x="7238345" y="3079551"/>
            <a:ext cx="153353" cy="312658"/>
          </a:xfrm>
          <a:prstGeom prst="rect">
            <a:avLst/>
          </a:prstGeom>
          <a:noFill/>
          <a:ln/>
        </p:spPr>
        <p:txBody>
          <a:bodyPr wrap="none" rtlCol="0" anchor="t"/>
          <a:lstStyle/>
          <a:p>
            <a:pPr marL="0" indent="0" algn="ctr">
              <a:lnSpc>
                <a:spcPts val="2462"/>
              </a:lnSpc>
              <a:buNone/>
            </a:pPr>
            <a:r>
              <a:rPr lang="en-US" sz="1970"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2</a:t>
            </a:r>
            <a:endParaRPr lang="en-US" sz="197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4" name="Text 11"/>
          <p:cNvSpPr/>
          <p:nvPr/>
        </p:nvSpPr>
        <p:spPr>
          <a:xfrm>
            <a:off x="8298478" y="3043536"/>
            <a:ext cx="3043595" cy="521017"/>
          </a:xfrm>
          <a:prstGeom prst="rect">
            <a:avLst/>
          </a:prstGeom>
          <a:noFill/>
          <a:ln/>
        </p:spPr>
        <p:txBody>
          <a:bodyPr wrap="square" rtlCol="0" anchor="t"/>
          <a:lstStyle/>
          <a:p>
            <a:pPr marL="0" indent="0" algn="l">
              <a:lnSpc>
                <a:spcPts val="2052"/>
              </a:lnSpc>
              <a:buNone/>
            </a:pPr>
            <a:r>
              <a:rPr lang="en-US" sz="1641"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Visualization of Training Progress</a:t>
            </a:r>
            <a:endParaRPr lang="en-US" sz="1641"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5" name="Text 12"/>
          <p:cNvSpPr/>
          <p:nvPr/>
        </p:nvSpPr>
        <p:spPr>
          <a:xfrm>
            <a:off x="8298478" y="3744952"/>
            <a:ext cx="4009934" cy="3468648"/>
          </a:xfrm>
          <a:prstGeom prst="rect">
            <a:avLst/>
          </a:prstGeom>
          <a:noFill/>
          <a:ln/>
        </p:spPr>
        <p:txBody>
          <a:bodyPr wrap="square" rtlCol="0" anchor="t"/>
          <a:lstStyle/>
          <a:p>
            <a:pPr marL="0" indent="0" algn="l">
              <a:lnSpc>
                <a:spcPts val="2101"/>
              </a:lnSpc>
              <a:buNone/>
            </a:pPr>
            <a:r>
              <a:rPr lang="en-US" sz="1313"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The training progress of the DCGAN model can be visualized by plotting the evolution of the Generator and Discriminator losses over the course of the training epochs. These loss curves provide insights into the model's learning dynamics, highlighting the gradual improvement in the Generator's ability to generate realistic Pokémon images and the Discriminator's increasing difficulty in distinguishing real from generated data.</a:t>
            </a:r>
            <a:endParaRPr lang="en-US" sz="1313" dirty="0">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719"/>
          </a:xfrm>
          <a:prstGeom prst="rect">
            <a:avLst/>
          </a:prstGeom>
          <a:solidFill>
            <a:srgbClr val="1B1C1D"/>
          </a:solidFill>
          <a:ln/>
        </p:spPr>
      </p:sp>
      <p:sp>
        <p:nvSpPr>
          <p:cNvPr id="4" name="Text 1"/>
          <p:cNvSpPr/>
          <p:nvPr/>
        </p:nvSpPr>
        <p:spPr>
          <a:xfrm>
            <a:off x="3423583" y="162818"/>
            <a:ext cx="7482483" cy="626507"/>
          </a:xfrm>
          <a:prstGeom prst="rect">
            <a:avLst/>
          </a:prstGeom>
          <a:noFill/>
          <a:ln/>
        </p:spPr>
        <p:txBody>
          <a:bodyPr wrap="none" rtlCol="0" anchor="t"/>
          <a:lstStyle/>
          <a:p>
            <a:pPr marL="0" indent="0">
              <a:lnSpc>
                <a:spcPts val="4933"/>
              </a:lnSpc>
              <a:buNone/>
            </a:pPr>
            <a:r>
              <a:rPr lang="en-US" sz="3946"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Generated Pokémon Showcase</a:t>
            </a:r>
            <a:endParaRPr lang="en-US" sz="3946"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5" name="Image 1" descr="preencoded.png"/>
          <p:cNvPicPr>
            <a:picLocks noChangeAspect="1"/>
          </p:cNvPicPr>
          <p:nvPr/>
        </p:nvPicPr>
        <p:blipFill>
          <a:blip r:embed="rId4"/>
          <a:stretch>
            <a:fillRect/>
          </a:stretch>
        </p:blipFill>
        <p:spPr>
          <a:xfrm>
            <a:off x="2183382" y="1309241"/>
            <a:ext cx="4611053" cy="2849761"/>
          </a:xfrm>
          <a:prstGeom prst="rect">
            <a:avLst/>
          </a:prstGeom>
        </p:spPr>
      </p:pic>
      <p:sp>
        <p:nvSpPr>
          <p:cNvPr id="6" name="Text 2"/>
          <p:cNvSpPr/>
          <p:nvPr/>
        </p:nvSpPr>
        <p:spPr>
          <a:xfrm>
            <a:off x="2563277" y="4248032"/>
            <a:ext cx="2505908" cy="313253"/>
          </a:xfrm>
          <a:prstGeom prst="rect">
            <a:avLst/>
          </a:prstGeom>
          <a:noFill/>
          <a:ln/>
        </p:spPr>
        <p:txBody>
          <a:bodyPr wrap="none" rtlCol="0" anchor="t"/>
          <a:lstStyle/>
          <a:p>
            <a:pPr marL="0" indent="0" algn="l">
              <a:lnSpc>
                <a:spcPts val="2467"/>
              </a:lnSpc>
              <a:buNone/>
            </a:pPr>
            <a:r>
              <a:rPr lang="en-US" sz="1973"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Diverse Designs</a:t>
            </a:r>
            <a:endParaRPr lang="en-US" sz="1973"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7" name="Text 3"/>
          <p:cNvSpPr/>
          <p:nvPr/>
        </p:nvSpPr>
        <p:spPr>
          <a:xfrm>
            <a:off x="2553771" y="4640506"/>
            <a:ext cx="4611053" cy="2566035"/>
          </a:xfrm>
          <a:prstGeom prst="rect">
            <a:avLst/>
          </a:prstGeom>
          <a:noFill/>
          <a:ln/>
        </p:spPr>
        <p:txBody>
          <a:bodyPr wrap="square" rtlCol="0" anchor="t"/>
          <a:lstStyle/>
          <a:p>
            <a:pPr marL="0" indent="0" algn="l">
              <a:lnSpc>
                <a:spcPts val="2526"/>
              </a:lnSpc>
              <a:buNone/>
            </a:pPr>
            <a:r>
              <a:rPr lang="en-US" sz="1579"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The DCGAN model has successfully generated a diverse collection of novel and visually compelling Pokémon designs. These AI-generated Pokémon exhibit a wide range of shapes, colors, and features, showcasing the model's ability to capture the creative diversity and imagination that are hallmarks of the Pokémon franchise.</a:t>
            </a:r>
            <a:endParaRPr lang="en-US" sz="1579" dirty="0">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8" name="Image 2" descr="preencoded.png"/>
          <p:cNvPicPr>
            <a:picLocks noChangeAspect="1"/>
          </p:cNvPicPr>
          <p:nvPr/>
        </p:nvPicPr>
        <p:blipFill>
          <a:blip r:embed="rId5"/>
          <a:stretch>
            <a:fillRect/>
          </a:stretch>
        </p:blipFill>
        <p:spPr>
          <a:xfrm>
            <a:off x="7835965" y="1265039"/>
            <a:ext cx="4611053" cy="2849761"/>
          </a:xfrm>
          <a:prstGeom prst="rect">
            <a:avLst/>
          </a:prstGeom>
        </p:spPr>
      </p:pic>
      <p:sp>
        <p:nvSpPr>
          <p:cNvPr id="9" name="Text 4"/>
          <p:cNvSpPr/>
          <p:nvPr/>
        </p:nvSpPr>
        <p:spPr>
          <a:xfrm>
            <a:off x="7835965" y="4240682"/>
            <a:ext cx="2505908" cy="313253"/>
          </a:xfrm>
          <a:prstGeom prst="rect">
            <a:avLst/>
          </a:prstGeom>
          <a:noFill/>
          <a:ln/>
        </p:spPr>
        <p:txBody>
          <a:bodyPr wrap="none" rtlCol="0" anchor="t"/>
          <a:lstStyle/>
          <a:p>
            <a:pPr marL="0" indent="0" algn="l">
              <a:lnSpc>
                <a:spcPts val="2467"/>
              </a:lnSpc>
              <a:buNone/>
            </a:pPr>
            <a:r>
              <a:rPr lang="en-US" sz="1973" dirty="0">
                <a:solidFill>
                  <a:srgbClr val="AE8625"/>
                </a:solidFill>
                <a:latin typeface="Cascadia Code" panose="020B0609020000020004" pitchFamily="49" charset="0"/>
                <a:ea typeface="Cascadia Code" panose="020B0609020000020004" pitchFamily="49" charset="0"/>
                <a:cs typeface="Cascadia Code" panose="020B0609020000020004" pitchFamily="49" charset="0"/>
              </a:rPr>
              <a:t>Evolving Creativity</a:t>
            </a:r>
            <a:endParaRPr lang="en-US" sz="1973"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10" name="Text 5"/>
          <p:cNvSpPr/>
          <p:nvPr/>
        </p:nvSpPr>
        <p:spPr>
          <a:xfrm>
            <a:off x="7817050" y="4632176"/>
            <a:ext cx="4891953" cy="2566035"/>
          </a:xfrm>
          <a:prstGeom prst="rect">
            <a:avLst/>
          </a:prstGeom>
          <a:noFill/>
          <a:ln/>
        </p:spPr>
        <p:txBody>
          <a:bodyPr wrap="square" rtlCol="0" anchor="t"/>
          <a:lstStyle/>
          <a:p>
            <a:pPr marL="0" indent="0" algn="l">
              <a:lnSpc>
                <a:spcPts val="2526"/>
              </a:lnSpc>
              <a:buNone/>
            </a:pPr>
            <a:r>
              <a:rPr lang="en-US" sz="1579" dirty="0">
                <a:solidFill>
                  <a:srgbClr val="CFCBBF"/>
                </a:solidFill>
                <a:latin typeface="Cascadia Code" panose="020B0609020000020004" pitchFamily="49" charset="0"/>
                <a:ea typeface="Cascadia Code" panose="020B0609020000020004" pitchFamily="49" charset="0"/>
                <a:cs typeface="Cascadia Code" panose="020B0609020000020004" pitchFamily="49" charset="0"/>
              </a:rPr>
              <a:t>The training process of the DCGAN model can be visualized through an animation that demonstrates the progressive improvement in the quality and realism of the generated Pokémon images. This animation highlights the model's ability to learn and refine its Pokémon generation capabilities over time, paving the way for even more innovative and captivating designs.</a:t>
            </a:r>
            <a:endParaRPr lang="en-US" sz="1579" dirty="0">
              <a:latin typeface="Cascadia Code" panose="020B0609020000020004" pitchFamily="49" charset="0"/>
              <a:ea typeface="Cascadia Code" panose="020B0609020000020004" pitchFamily="49" charset="0"/>
              <a:cs typeface="Cascadia Code" panose="020B0609020000020004" pitchFamily="49"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2035254"/>
            <a:ext cx="5554980" cy="694373"/>
          </a:xfrm>
          <a:prstGeom prst="rect">
            <a:avLst/>
          </a:prstGeom>
          <a:noFill/>
          <a:ln/>
        </p:spPr>
        <p:txBody>
          <a:bodyPr wrap="none" rtlCol="0" anchor="t"/>
          <a:lstStyle/>
          <a:p>
            <a:pPr marL="0" indent="0">
              <a:lnSpc>
                <a:spcPts val="5468"/>
              </a:lnSpc>
              <a:buNone/>
            </a:pPr>
            <a:endParaRPr lang="en-US" sz="4374" dirty="0"/>
          </a:p>
        </p:txBody>
      </p:sp>
      <p:pic>
        <p:nvPicPr>
          <p:cNvPr id="6" name="Image 2"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pic>
        <p:nvPicPr>
          <p:cNvPr id="9" name="POKEMON LOOP - Made with Clipchamp">
            <a:hlinkClick r:id="" action="ppaction://media"/>
            <a:extLst>
              <a:ext uri="{FF2B5EF4-FFF2-40B4-BE49-F238E27FC236}">
                <a16:creationId xmlns:a16="http://schemas.microsoft.com/office/drawing/2014/main" id="{095D2546-BF9D-0D03-691E-8E4825630ECD}"/>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11575" y="0"/>
            <a:ext cx="14630400" cy="822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454"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remove"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1468</Words>
  <Application>Microsoft Office PowerPoint</Application>
  <PresentationFormat>Custom</PresentationFormat>
  <Paragraphs>100</Paragraphs>
  <Slides>12</Slides>
  <Notes>12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Cascadia Code</vt:lpstr>
      <vt:lpstr>Courier New</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asus</cp:lastModifiedBy>
  <cp:revision>9</cp:revision>
  <dcterms:created xsi:type="dcterms:W3CDTF">2024-05-15T05:11:23Z</dcterms:created>
  <dcterms:modified xsi:type="dcterms:W3CDTF">2024-07-02T15:46:59Z</dcterms:modified>
</cp:coreProperties>
</file>